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80" r:id="rId7"/>
    <p:sldId id="261" r:id="rId8"/>
    <p:sldId id="264" r:id="rId9"/>
    <p:sldId id="277" r:id="rId10"/>
    <p:sldId id="278" r:id="rId11"/>
    <p:sldId id="266" r:id="rId12"/>
    <p:sldId id="267" r:id="rId13"/>
    <p:sldId id="279" r:id="rId14"/>
    <p:sldId id="281" r:id="rId15"/>
    <p:sldId id="271" r:id="rId16"/>
    <p:sldId id="272" r:id="rId17"/>
    <p:sldId id="282" r:id="rId18"/>
    <p:sldId id="276" r:id="rId19"/>
  </p:sldIdLst>
  <p:sldSz cx="9144000" cy="5149850"/>
  <p:notesSz cx="10234613" cy="710406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4BD3D40-81C8-42A7-A1AA-F7982E917D36}">
          <p14:sldIdLst>
            <p14:sldId id="256"/>
            <p14:sldId id="257"/>
            <p14:sldId id="258"/>
            <p14:sldId id="259"/>
            <p14:sldId id="260"/>
            <p14:sldId id="280"/>
            <p14:sldId id="261"/>
          </p14:sldIdLst>
        </p14:section>
        <p14:section name="제목 없는 구역" id="{F71F07DA-EBFB-4CB7-B23E-A02E9A075666}">
          <p14:sldIdLst>
            <p14:sldId id="264"/>
            <p14:sldId id="277"/>
            <p14:sldId id="278"/>
            <p14:sldId id="266"/>
            <p14:sldId id="267"/>
            <p14:sldId id="279"/>
            <p14:sldId id="281"/>
            <p14:sldId id="271"/>
            <p14:sldId id="272"/>
            <p14:sldId id="282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56" autoAdjust="0"/>
    <p:restoredTop sz="94660"/>
  </p:normalViewPr>
  <p:slideViewPr>
    <p:cSldViewPr>
      <p:cViewPr varScale="1">
        <p:scale>
          <a:sx n="124" d="100"/>
          <a:sy n="124" d="100"/>
        </p:scale>
        <p:origin x="84" y="40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434999" cy="356956"/>
          </a:xfrm>
          <a:prstGeom prst="rect">
            <a:avLst/>
          </a:prstGeom>
        </p:spPr>
        <p:txBody>
          <a:bodyPr vert="horz" lIns="110917" tIns="55458" rIns="110917" bIns="55458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838" y="1"/>
            <a:ext cx="4434999" cy="356956"/>
          </a:xfrm>
          <a:prstGeom prst="rect">
            <a:avLst/>
          </a:prstGeom>
        </p:spPr>
        <p:txBody>
          <a:bodyPr vert="horz" lIns="110917" tIns="55458" rIns="110917" bIns="55458" rtlCol="0"/>
          <a:lstStyle>
            <a:lvl1pPr algn="r">
              <a:defRPr sz="1500"/>
            </a:lvl1pPr>
          </a:lstStyle>
          <a:p>
            <a:fld id="{1D0F1F8D-4885-4611-AB45-FECD766B3B37}" type="datetimeFigureOut">
              <a:rPr lang="ko-KR" altLang="en-US" smtClean="0"/>
              <a:t>2024-08-06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90850" y="889000"/>
            <a:ext cx="4252913" cy="23955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0917" tIns="55458" rIns="110917" bIns="5545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462" y="3418448"/>
            <a:ext cx="8187690" cy="2798703"/>
          </a:xfrm>
          <a:prstGeom prst="rect">
            <a:avLst/>
          </a:prstGeom>
        </p:spPr>
        <p:txBody>
          <a:bodyPr vert="horz" lIns="110917" tIns="55458" rIns="110917" bIns="55458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747109"/>
            <a:ext cx="4434999" cy="356954"/>
          </a:xfrm>
          <a:prstGeom prst="rect">
            <a:avLst/>
          </a:prstGeom>
        </p:spPr>
        <p:txBody>
          <a:bodyPr vert="horz" lIns="110917" tIns="55458" rIns="110917" bIns="55458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838" y="6747109"/>
            <a:ext cx="4434999" cy="356954"/>
          </a:xfrm>
          <a:prstGeom prst="rect">
            <a:avLst/>
          </a:prstGeom>
        </p:spPr>
        <p:txBody>
          <a:bodyPr vert="horz" lIns="110917" tIns="55458" rIns="110917" bIns="55458" rtlCol="0" anchor="b"/>
          <a:lstStyle>
            <a:lvl1pPr algn="r">
              <a:defRPr sz="1500"/>
            </a:lvl1pPr>
          </a:lstStyle>
          <a:p>
            <a:fld id="{D64DC4A3-6193-4ED8-B9D9-99831830A2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3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DC4A3-6193-4ED8-B9D9-99831830A21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463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DC4A3-6193-4ED8-B9D9-99831830A21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258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6453"/>
            <a:ext cx="7772400" cy="10814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3916"/>
            <a:ext cx="6400800" cy="12874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5405"/>
          </a:xfrm>
          <a:custGeom>
            <a:avLst/>
            <a:gdLst/>
            <a:ahLst/>
            <a:cxnLst/>
            <a:rect l="l" t="t" r="r" b="b"/>
            <a:pathLst>
              <a:path w="9144000" h="5145405">
                <a:moveTo>
                  <a:pt x="9144000" y="0"/>
                </a:moveTo>
                <a:lnTo>
                  <a:pt x="0" y="0"/>
                </a:lnTo>
                <a:lnTo>
                  <a:pt x="0" y="5145024"/>
                </a:lnTo>
                <a:lnTo>
                  <a:pt x="9144000" y="5145024"/>
                </a:lnTo>
                <a:lnTo>
                  <a:pt x="914400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5"/>
            <a:ext cx="9144000" cy="554990"/>
          </a:xfrm>
          <a:custGeom>
            <a:avLst/>
            <a:gdLst/>
            <a:ahLst/>
            <a:cxnLst/>
            <a:rect l="l" t="t" r="r" b="b"/>
            <a:pathLst>
              <a:path w="9144000" h="554990">
                <a:moveTo>
                  <a:pt x="9144000" y="0"/>
                </a:moveTo>
                <a:lnTo>
                  <a:pt x="0" y="0"/>
                </a:lnTo>
                <a:lnTo>
                  <a:pt x="0" y="554710"/>
                </a:lnTo>
                <a:lnTo>
                  <a:pt x="9144000" y="554710"/>
                </a:lnTo>
                <a:lnTo>
                  <a:pt x="9144000" y="0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61715" y="2400045"/>
            <a:ext cx="2020569" cy="314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681" y="2486760"/>
            <a:ext cx="8152637" cy="1519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9360"/>
            <a:ext cx="292608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ne22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0119299@gmail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June222/No-Crime-App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hyperlink" Target="https://docs.google.com/document/d/1diTTW79o_wZT5trPB3eym0REY6TfK7wClsZOfB5oGHg/edit#heading%3Dh.z6ne0og04bp5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June222/Avoiding_Obstacles_Robot" TargetMode="External"/><Relationship Id="rId5" Type="http://schemas.openxmlformats.org/officeDocument/2006/relationships/hyperlink" Target="https://play.google.com/store/apps/details?id=de.kai_morich.serial_bluetooth_terminal&amp;hl=ko&amp;gl=US&amp;pli=1" TargetMode="External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png"/><Relationship Id="rId9" Type="http://schemas.openxmlformats.org/officeDocument/2006/relationships/image" Target="../media/image3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June222/capstone-2023-1-02?tab=readme-ov-fil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670"/>
            <a:ext cx="9144000" cy="5102860"/>
          </a:xfrm>
          <a:custGeom>
            <a:avLst/>
            <a:gdLst/>
            <a:ahLst/>
            <a:cxnLst/>
            <a:rect l="l" t="t" r="r" b="b"/>
            <a:pathLst>
              <a:path w="9144000" h="5102860">
                <a:moveTo>
                  <a:pt x="9144000" y="0"/>
                </a:moveTo>
                <a:lnTo>
                  <a:pt x="0" y="0"/>
                </a:lnTo>
                <a:lnTo>
                  <a:pt x="0" y="5102352"/>
                </a:lnTo>
                <a:lnTo>
                  <a:pt x="9144000" y="5102352"/>
                </a:lnTo>
                <a:lnTo>
                  <a:pt x="914400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3260" y="263525"/>
            <a:ext cx="556450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spc="-345" dirty="0"/>
              <a:t>PORTFOLIO</a:t>
            </a:r>
            <a:endParaRPr sz="8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192023" y="243839"/>
            <a:ext cx="8627110" cy="4249420"/>
            <a:chOff x="192023" y="243839"/>
            <a:chExt cx="8627110" cy="4249420"/>
          </a:xfrm>
        </p:grpSpPr>
        <p:sp>
          <p:nvSpPr>
            <p:cNvPr id="5" name="object 5"/>
            <p:cNvSpPr/>
            <p:nvPr/>
          </p:nvSpPr>
          <p:spPr>
            <a:xfrm>
              <a:off x="210311" y="262127"/>
              <a:ext cx="5833745" cy="3175"/>
            </a:xfrm>
            <a:custGeom>
              <a:avLst/>
              <a:gdLst/>
              <a:ahLst/>
              <a:cxnLst/>
              <a:rect l="l" t="t" r="r" b="b"/>
              <a:pathLst>
                <a:path w="5833745" h="3175">
                  <a:moveTo>
                    <a:pt x="0" y="2667"/>
                  </a:moveTo>
                  <a:lnTo>
                    <a:pt x="5833491" y="0"/>
                  </a:lnTo>
                </a:path>
              </a:pathLst>
            </a:custGeom>
            <a:ln w="36576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14900" y="3265932"/>
              <a:ext cx="3904615" cy="1222375"/>
            </a:xfrm>
            <a:custGeom>
              <a:avLst/>
              <a:gdLst/>
              <a:ahLst/>
              <a:cxnLst/>
              <a:rect l="l" t="t" r="r" b="b"/>
              <a:pathLst>
                <a:path w="3904615" h="1222375">
                  <a:moveTo>
                    <a:pt x="0" y="0"/>
                  </a:moveTo>
                  <a:lnTo>
                    <a:pt x="3904106" y="0"/>
                  </a:lnTo>
                </a:path>
                <a:path w="3904615" h="1222375">
                  <a:moveTo>
                    <a:pt x="0" y="408432"/>
                  </a:moveTo>
                  <a:lnTo>
                    <a:pt x="3904106" y="408432"/>
                  </a:lnTo>
                </a:path>
                <a:path w="3904615" h="1222375">
                  <a:moveTo>
                    <a:pt x="0" y="813816"/>
                  </a:moveTo>
                  <a:lnTo>
                    <a:pt x="3904106" y="813816"/>
                  </a:lnTo>
                </a:path>
                <a:path w="3904615" h="1222375">
                  <a:moveTo>
                    <a:pt x="0" y="1222248"/>
                  </a:moveTo>
                  <a:lnTo>
                    <a:pt x="3904106" y="12222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149722" y="2999045"/>
            <a:ext cx="47942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200" b="1" spc="-30" dirty="0" smtClean="0">
                <a:solidFill>
                  <a:srgbClr val="252525"/>
                </a:solidFill>
                <a:latin typeface="Arial MT"/>
                <a:cs typeface="Times New Roman"/>
              </a:rPr>
              <a:t>Name</a:t>
            </a:r>
            <a:endParaRPr sz="1200" dirty="0">
              <a:latin typeface="Arial MT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02451" y="2945968"/>
            <a:ext cx="85216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err="1" smtClean="0">
                <a:solidFill>
                  <a:srgbClr val="252525"/>
                </a:solidFill>
                <a:latin typeface="Times New Roman"/>
                <a:cs typeface="Times New Roman"/>
              </a:rPr>
              <a:t>강준우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49722" y="3348239"/>
            <a:ext cx="565278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252525"/>
                </a:solidFill>
                <a:latin typeface="Arial MT"/>
                <a:cs typeface="Times New Roman"/>
              </a:rPr>
              <a:t>Gi</a:t>
            </a:r>
            <a:r>
              <a:rPr sz="1200" b="1" spc="5" dirty="0">
                <a:solidFill>
                  <a:srgbClr val="252525"/>
                </a:solidFill>
                <a:latin typeface="Arial MT"/>
                <a:cs typeface="Times New Roman"/>
              </a:rPr>
              <a:t>t</a:t>
            </a:r>
            <a:r>
              <a:rPr sz="1200" b="1" spc="-5" dirty="0">
                <a:solidFill>
                  <a:srgbClr val="252525"/>
                </a:solidFill>
                <a:latin typeface="Arial MT"/>
                <a:cs typeface="Times New Roman"/>
              </a:rPr>
              <a:t>hub</a:t>
            </a:r>
            <a:endParaRPr sz="1200" dirty="0">
              <a:latin typeface="Arial MT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02451" y="3354069"/>
            <a:ext cx="190334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96A7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https://github.com/June222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49722" y="3760716"/>
            <a:ext cx="5524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solidFill>
                  <a:srgbClr val="252525"/>
                </a:solidFill>
                <a:latin typeface="Arial MT"/>
                <a:cs typeface="Times New Roman"/>
              </a:rPr>
              <a:t>E-mail</a:t>
            </a:r>
            <a:endParaRPr sz="1200" dirty="0">
              <a:latin typeface="Arial MT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02450" y="3761638"/>
            <a:ext cx="152234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0119299</a:t>
            </a:r>
            <a:r>
              <a:rPr sz="1200" u="sng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@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g</a:t>
            </a: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m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a</a:t>
            </a: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il</a:t>
            </a:r>
            <a:r>
              <a:rPr sz="1200" u="sng" spc="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.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c</a:t>
            </a:r>
            <a:r>
              <a:rPr sz="1200" u="sng" spc="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o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m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49722" y="4174562"/>
            <a:ext cx="49212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252525"/>
                </a:solidFill>
                <a:latin typeface="Arial MT"/>
                <a:cs typeface="Times New Roman"/>
              </a:rPr>
              <a:t>P</a:t>
            </a:r>
            <a:r>
              <a:rPr sz="1200" b="1" dirty="0">
                <a:solidFill>
                  <a:srgbClr val="252525"/>
                </a:solidFill>
                <a:latin typeface="Arial MT"/>
                <a:cs typeface="Times New Roman"/>
              </a:rPr>
              <a:t>hone</a:t>
            </a:r>
            <a:endParaRPr sz="1200" dirty="0">
              <a:latin typeface="Arial MT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02451" y="4168850"/>
            <a:ext cx="11569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52525"/>
                </a:solidFill>
                <a:latin typeface="Times New Roman"/>
                <a:cs typeface="Times New Roman"/>
              </a:rPr>
              <a:t>+82</a:t>
            </a:r>
            <a:r>
              <a:rPr sz="12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200" spc="-15" dirty="0">
                <a:solidFill>
                  <a:srgbClr val="252525"/>
                </a:solidFill>
                <a:latin typeface="Times New Roman"/>
                <a:cs typeface="Times New Roman"/>
              </a:rPr>
              <a:t>10-5495-4551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49722" y="4605886"/>
            <a:ext cx="674116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252525"/>
                </a:solidFill>
                <a:latin typeface="Arial MT"/>
                <a:cs typeface="Times New Roman"/>
              </a:rPr>
              <a:t>A</a:t>
            </a:r>
            <a:r>
              <a:rPr sz="1200" b="1" dirty="0">
                <a:solidFill>
                  <a:srgbClr val="252525"/>
                </a:solidFill>
                <a:latin typeface="Arial MT"/>
                <a:cs typeface="Times New Roman"/>
              </a:rPr>
              <a:t>d</a:t>
            </a:r>
            <a:r>
              <a:rPr sz="1200" b="1" spc="5" dirty="0">
                <a:solidFill>
                  <a:srgbClr val="252525"/>
                </a:solidFill>
                <a:latin typeface="Arial MT"/>
                <a:cs typeface="Times New Roman"/>
              </a:rPr>
              <a:t>d</a:t>
            </a:r>
            <a:r>
              <a:rPr sz="1200" b="1" spc="-30" dirty="0">
                <a:solidFill>
                  <a:srgbClr val="252525"/>
                </a:solidFill>
                <a:latin typeface="Arial MT"/>
                <a:cs typeface="Times New Roman"/>
              </a:rPr>
              <a:t>r</a:t>
            </a:r>
            <a:r>
              <a:rPr sz="1200" b="1" spc="-10" dirty="0">
                <a:solidFill>
                  <a:srgbClr val="252525"/>
                </a:solidFill>
                <a:latin typeface="Arial MT"/>
                <a:cs typeface="Times New Roman"/>
              </a:rPr>
              <a:t>e</a:t>
            </a:r>
            <a:r>
              <a:rPr sz="1200" b="1" spc="-15" dirty="0">
                <a:solidFill>
                  <a:srgbClr val="252525"/>
                </a:solidFill>
                <a:latin typeface="Arial MT"/>
                <a:cs typeface="Times New Roman"/>
              </a:rPr>
              <a:t>s</a:t>
            </a:r>
            <a:r>
              <a:rPr sz="1200" b="1" dirty="0">
                <a:solidFill>
                  <a:srgbClr val="252525"/>
                </a:solidFill>
                <a:latin typeface="Arial MT"/>
                <a:cs typeface="Times New Roman"/>
              </a:rPr>
              <a:t>s</a:t>
            </a:r>
            <a:endParaRPr sz="1200" dirty="0">
              <a:latin typeface="Arial MT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02451" y="4610506"/>
            <a:ext cx="23304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20" dirty="0" smtClean="0">
                <a:solidFill>
                  <a:srgbClr val="252525"/>
                </a:solidFill>
                <a:latin typeface="Times New Roman"/>
                <a:cs typeface="Times New Roman"/>
              </a:rPr>
              <a:t>부산광역시 부산진구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3260" y="1508125"/>
            <a:ext cx="40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Arial MT"/>
                <a:cs typeface="Arial" panose="020B0604020202020204" pitchFamily="34" charset="0"/>
              </a:rPr>
              <a:t>Junior SW Engineer Portfolio</a:t>
            </a:r>
            <a:endParaRPr lang="ko-KR" altLang="en-US" b="1" dirty="0">
              <a:latin typeface="Arial MT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104053"/>
            <a:ext cx="3827577" cy="33727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100" spc="10" dirty="0" smtClean="0">
                <a:solidFill>
                  <a:srgbClr val="FFFFFF"/>
                </a:solidFill>
                <a:latin typeface="Arial MT"/>
                <a:cs typeface="Arial" panose="020B0604020202020204" pitchFamily="34" charset="0"/>
              </a:rPr>
              <a:t>01 .Smart </a:t>
            </a:r>
            <a:r>
              <a:rPr lang="en-US" altLang="ko-KR" sz="2100" spc="10" dirty="0">
                <a:solidFill>
                  <a:srgbClr val="FFFFFF"/>
                </a:solidFill>
                <a:latin typeface="Arial MT"/>
                <a:cs typeface="Arial" panose="020B0604020202020204" pitchFamily="34" charset="0"/>
              </a:rPr>
              <a:t>Factory – Service</a:t>
            </a:r>
            <a:endParaRPr sz="2100" dirty="0">
              <a:latin typeface="Arial MT"/>
              <a:cs typeface="Arial M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55725"/>
            <a:ext cx="5137183" cy="3200400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 rot="10800000" flipV="1">
            <a:off x="4419600" y="1203325"/>
            <a:ext cx="533400" cy="457200"/>
          </a:xfrm>
          <a:prstGeom prst="bentConnector3">
            <a:avLst>
              <a:gd name="adj1" fmla="val 10047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53000" y="1060529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날짜 설정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447800" y="2193925"/>
            <a:ext cx="4724400" cy="2180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22417" y="3641725"/>
            <a:ext cx="3089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Class B</a:t>
            </a:r>
            <a:r>
              <a:rPr lang="ko-KR" altLang="en-US" sz="1000" dirty="0" smtClean="0"/>
              <a:t>를 클릭하면 </a:t>
            </a:r>
            <a:r>
              <a:rPr lang="en-US" altLang="ko-KR" sz="1000" u="sng" dirty="0" smtClean="0"/>
              <a:t>Class </a:t>
            </a:r>
            <a:r>
              <a:rPr lang="en-US" altLang="ko-KR" sz="1000" u="sng" dirty="0" smtClean="0"/>
              <a:t>B</a:t>
            </a:r>
            <a:r>
              <a:rPr lang="ko-KR" altLang="en-US" sz="1000" u="sng" dirty="0" smtClean="0"/>
              <a:t>를 부각</a:t>
            </a:r>
            <a:r>
              <a:rPr lang="en-US" altLang="ko-KR" sz="1000" dirty="0" smtClean="0"/>
              <a:t>.</a:t>
            </a:r>
            <a:endParaRPr lang="en-US" altLang="ko-KR" sz="1000" dirty="0" smtClean="0"/>
          </a:p>
          <a:p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ko-KR" altLang="en-US" sz="1000" dirty="0" smtClean="0"/>
              <a:t>해석</a:t>
            </a:r>
            <a:r>
              <a:rPr lang="en-US" altLang="ko-KR" sz="1000" dirty="0" smtClean="0"/>
              <a:t>: </a:t>
            </a:r>
            <a:r>
              <a:rPr lang="en-US" altLang="ko-KR" sz="1000" dirty="0" smtClean="0">
                <a:solidFill>
                  <a:srgbClr val="C00000"/>
                </a:solidFill>
              </a:rPr>
              <a:t>Class B</a:t>
            </a:r>
            <a:r>
              <a:rPr lang="ko-KR" altLang="en-US" sz="1000" dirty="0" smtClean="0"/>
              <a:t>의 결함 수는 </a:t>
            </a:r>
            <a:r>
              <a:rPr lang="ko-KR" altLang="en-US" sz="1000" u="sng" dirty="0" smtClean="0"/>
              <a:t>지속적으로 감소</a:t>
            </a:r>
            <a:r>
              <a:rPr lang="ko-KR" altLang="en-US" sz="1000" dirty="0" smtClean="0"/>
              <a:t>하고 있음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ko-KR" altLang="en-US" sz="1000" dirty="0" smtClean="0"/>
              <a:t>문제의 원인이 파악되어 해결되고 있음</a:t>
            </a:r>
            <a:r>
              <a:rPr lang="en-US" altLang="ko-KR" sz="1000" dirty="0" smtClean="0"/>
              <a:t>.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038600" y="2270125"/>
            <a:ext cx="1277640" cy="176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86400" y="2001422"/>
            <a:ext cx="32175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0070C0"/>
                </a:solidFill>
              </a:rPr>
              <a:t>Class A</a:t>
            </a:r>
            <a:r>
              <a:rPr lang="ko-KR" altLang="en-US" sz="1000" dirty="0" smtClean="0"/>
              <a:t>의 </a:t>
            </a:r>
            <a:r>
              <a:rPr lang="ko-KR" altLang="en-US" sz="1000" dirty="0"/>
              <a:t>결함 수가 </a:t>
            </a:r>
            <a:r>
              <a:rPr lang="ko-KR" altLang="en-US" sz="1000" u="sng" dirty="0"/>
              <a:t>최근 급증</a:t>
            </a:r>
            <a:r>
              <a:rPr lang="ko-KR" altLang="en-US" sz="1000" dirty="0"/>
              <a:t>함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 smtClean="0"/>
              <a:t>해석</a:t>
            </a:r>
            <a:r>
              <a:rPr lang="en-US" altLang="ko-KR" sz="1000" dirty="0" smtClean="0"/>
              <a:t>: </a:t>
            </a:r>
            <a:r>
              <a:rPr lang="en-US" altLang="ko-KR" sz="1000" dirty="0" smtClean="0">
                <a:solidFill>
                  <a:srgbClr val="0070C0"/>
                </a:solidFill>
              </a:rPr>
              <a:t>Class A</a:t>
            </a:r>
            <a:r>
              <a:rPr lang="ko-KR" altLang="en-US" sz="1000" dirty="0" smtClean="0"/>
              <a:t>의 결함을 일으키는 파악되지 않은 </a:t>
            </a:r>
            <a:r>
              <a:rPr lang="ko-KR" altLang="en-US" sz="1000" u="sng" dirty="0" smtClean="0"/>
              <a:t>원인을 </a:t>
            </a:r>
            <a:endParaRPr lang="en-US" altLang="ko-KR" sz="1000" u="sng" dirty="0" smtClean="0"/>
          </a:p>
          <a:p>
            <a:r>
              <a:rPr lang="ko-KR" altLang="en-US" sz="1000" u="sng" dirty="0"/>
              <a:t>빨</a:t>
            </a:r>
            <a:r>
              <a:rPr lang="ko-KR" altLang="en-US" sz="1000" u="sng" dirty="0" smtClean="0"/>
              <a:t>리 인지하여 대비</a:t>
            </a:r>
            <a:r>
              <a:rPr lang="ko-KR" altLang="en-US" sz="1000" dirty="0" smtClean="0"/>
              <a:t>할 수 있음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2590800" y="4708525"/>
            <a:ext cx="14141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 smtClean="0">
                <a:solidFill>
                  <a:schemeClr val="tx2"/>
                </a:solidFill>
              </a:rPr>
              <a:t>그래프를 이용한 데이터 시각화</a:t>
            </a:r>
            <a:endParaRPr lang="ko-KR" altLang="en-US" sz="7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74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19566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7200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 MT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 MT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 MT"/>
                <a:cs typeface="Arial"/>
              </a:rPr>
              <a:t>2</a:t>
            </a:r>
            <a:endParaRPr sz="1100" dirty="0">
              <a:latin typeface="Arial MT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0311" y="960577"/>
            <a:ext cx="220662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00" dirty="0"/>
              <a:t>No</a:t>
            </a:r>
            <a:r>
              <a:rPr sz="4000" spc="5" dirty="0"/>
              <a:t> </a:t>
            </a:r>
            <a:r>
              <a:rPr sz="4000" spc="-105" dirty="0"/>
              <a:t>Crime</a:t>
            </a:r>
            <a:endParaRPr sz="4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5833871" y="2773679"/>
            <a:ext cx="2870200" cy="39370"/>
            <a:chOff x="5833871" y="2773679"/>
            <a:chExt cx="2870200" cy="39370"/>
          </a:xfrm>
        </p:grpSpPr>
        <p:sp>
          <p:nvSpPr>
            <p:cNvPr id="5" name="object 5"/>
            <p:cNvSpPr/>
            <p:nvPr/>
          </p:nvSpPr>
          <p:spPr>
            <a:xfrm>
              <a:off x="5868923" y="2793491"/>
              <a:ext cx="2834640" cy="0"/>
            </a:xfrm>
            <a:custGeom>
              <a:avLst/>
              <a:gdLst/>
              <a:ahLst/>
              <a:cxnLst/>
              <a:rect l="l" t="t" r="r" b="b"/>
              <a:pathLst>
                <a:path w="2834640">
                  <a:moveTo>
                    <a:pt x="0" y="0"/>
                  </a:moveTo>
                  <a:lnTo>
                    <a:pt x="2834640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36919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8443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5" y="0"/>
                  </a:lnTo>
                  <a:lnTo>
                    <a:pt x="23367" y="0"/>
                  </a:lnTo>
                  <a:lnTo>
                    <a:pt x="30098" y="6731"/>
                  </a:lnTo>
                  <a:lnTo>
                    <a:pt x="30098" y="14986"/>
                  </a:lnTo>
                  <a:lnTo>
                    <a:pt x="30098" y="23368"/>
                  </a:lnTo>
                  <a:lnTo>
                    <a:pt x="23367" y="30099"/>
                  </a:lnTo>
                  <a:lnTo>
                    <a:pt x="14985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495681" y="2486760"/>
            <a:ext cx="8495919" cy="1666097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3847465">
              <a:lnSpc>
                <a:spcPct val="100000"/>
              </a:lnSpc>
              <a:spcBef>
                <a:spcPts val="1185"/>
              </a:spcBef>
            </a:pPr>
            <a:r>
              <a:rPr spc="-5" dirty="0"/>
              <a:t>About</a:t>
            </a:r>
            <a:r>
              <a:rPr spc="-70" dirty="0"/>
              <a:t> </a:t>
            </a:r>
            <a:r>
              <a:rPr dirty="0"/>
              <a:t>project</a:t>
            </a:r>
          </a:p>
          <a:p>
            <a:pPr marL="3847465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15" dirty="0" err="1" smtClean="0"/>
              <a:t>범죄율</a:t>
            </a:r>
            <a:r>
              <a:rPr lang="ko-KR" altLang="en-US" sz="1400" spc="-15" dirty="0" smtClean="0"/>
              <a:t> 예측을 도와주는 앱 서비스입니다</a:t>
            </a:r>
            <a:r>
              <a:rPr lang="en-US" altLang="ko-KR" sz="1400" spc="-15" dirty="0" smtClean="0"/>
              <a:t>.</a:t>
            </a:r>
            <a:br>
              <a:rPr lang="en-US" altLang="ko-KR" sz="1400" spc="-15" dirty="0" smtClean="0"/>
            </a:br>
            <a:r>
              <a:rPr lang="ko-KR" altLang="en-US" sz="1400" spc="-15" dirty="0" smtClean="0"/>
              <a:t>우수상 수상 </a:t>
            </a:r>
            <a:r>
              <a:rPr lang="en-US" altLang="ko-KR" sz="1400" spc="-15" dirty="0" smtClean="0"/>
              <a:t>(</a:t>
            </a:r>
            <a:r>
              <a:rPr lang="ko-KR" altLang="en-US" sz="1400" spc="-15" dirty="0" smtClean="0"/>
              <a:t>본선 </a:t>
            </a:r>
            <a:r>
              <a:rPr lang="en-US" altLang="ko-KR" sz="1400" spc="-15" dirty="0" smtClean="0"/>
              <a:t>8</a:t>
            </a:r>
            <a:r>
              <a:rPr lang="ko-KR" altLang="en-US" sz="1400" spc="-15" dirty="0" smtClean="0"/>
              <a:t>팀</a:t>
            </a:r>
            <a:r>
              <a:rPr lang="en-US" altLang="ko-KR" sz="1400" spc="-15" dirty="0" smtClean="0"/>
              <a:t>)</a:t>
            </a:r>
          </a:p>
          <a:p>
            <a:pPr marL="3847465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dirty="0" smtClean="0"/>
              <a:t>경찰청 범죄 데이터를 이용하였습니다</a:t>
            </a:r>
            <a:r>
              <a:rPr lang="en-US" altLang="ko-KR" sz="1400" dirty="0" smtClean="0"/>
              <a:t>.</a:t>
            </a:r>
            <a:endParaRPr sz="1400" dirty="0"/>
          </a:p>
          <a:p>
            <a:pPr marL="3847465" marR="5080">
              <a:lnSpc>
                <a:spcPct val="178700"/>
              </a:lnSpc>
              <a:spcBef>
                <a:spcPts val="5"/>
              </a:spcBef>
            </a:pPr>
            <a:r>
              <a:rPr lang="ko-KR" altLang="en-US" sz="1400" spc="-10" dirty="0" smtClean="0"/>
              <a:t>자체 개발한 </a:t>
            </a:r>
            <a:r>
              <a:rPr lang="en-US" altLang="ko-KR" sz="1400" spc="-10" dirty="0" smtClean="0"/>
              <a:t>AI, REST API, APP</a:t>
            </a:r>
            <a:r>
              <a:rPr lang="ko-KR" altLang="en-US" sz="1400" spc="-10" dirty="0" smtClean="0"/>
              <a:t>을 이용한 프로젝트 입니다</a:t>
            </a:r>
            <a:r>
              <a:rPr lang="en-US" altLang="ko-KR" sz="1400" spc="-10" dirty="0" smtClean="0"/>
              <a:t>.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114528"/>
            <a:ext cx="1757986" cy="33727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-15" dirty="0" smtClean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r>
              <a:rPr lang="en-US" sz="2100" b="0" spc="-15" dirty="0" smtClean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US" sz="2100" b="0" spc="-15" dirty="0" smtClean="0">
                <a:solidFill>
                  <a:srgbClr val="FFFFFF"/>
                </a:solidFill>
                <a:latin typeface="Arial MT"/>
                <a:cs typeface="Arial MT"/>
              </a:rPr>
              <a:t>No Crime</a:t>
            </a:r>
            <a:endParaRPr sz="2100" dirty="0">
              <a:latin typeface="Arial MT"/>
              <a:cs typeface="Arial MT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358286"/>
              </p:ext>
            </p:extLst>
          </p:nvPr>
        </p:nvGraphicFramePr>
        <p:xfrm>
          <a:off x="4191001" y="975804"/>
          <a:ext cx="4583366" cy="38284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2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05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</a:t>
                      </a:r>
                      <a:r>
                        <a:rPr sz="1050" b="1" spc="1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</a:t>
                      </a:r>
                      <a:r>
                        <a:rPr sz="1050" b="1" spc="-10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b="1" spc="-1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sz="1050" b="1" spc="1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</a:t>
                      </a:r>
                      <a:r>
                        <a:rPr sz="1050" b="1" spc="-1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od</a:t>
                      </a:r>
                      <a:endParaRPr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08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2022.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(2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개월</a:t>
                      </a: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Members</a:t>
                      </a:r>
                      <a:endParaRPr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총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명</a:t>
                      </a:r>
                      <a:endParaRPr sz="105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9944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Objective</a:t>
                      </a:r>
                      <a:endParaRPr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445" marB="0" anchor="ctr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205740" algn="ctr">
                        <a:lnSpc>
                          <a:spcPts val="1250"/>
                        </a:lnSpc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범죄 예방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빠른 대응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기관 활용을 목적으로 경찰청에서 제공하는 범죄 데이터로 앱을 개발</a:t>
                      </a:r>
                      <a:endParaRPr lang="en-US" sz="1050" spc="-15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381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4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050" b="1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Content</a:t>
                      </a:r>
                      <a:endParaRPr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1620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ko-KR" altLang="en-US" sz="1050" spc="-1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범죄율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예측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범죄 수 조회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</a:p>
                    <a:p>
                      <a:pPr marL="8699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근처의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CCTV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지도 제공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긴급 전화</a:t>
                      </a:r>
                      <a:endParaRPr sz="105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36194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8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sz="1050" b="1" spc="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</a:t>
                      </a:r>
                      <a:r>
                        <a:rPr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sz="1050" b="1" spc="-1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r>
                        <a:rPr sz="1050" b="1" spc="-7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b="1" spc="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sz="1050" b="1" spc="-1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r>
                        <a:rPr sz="1050" b="1" spc="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endParaRPr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indent="-290195" algn="l">
                        <a:lnSpc>
                          <a:spcPts val="1255"/>
                        </a:lnSpc>
                        <a:spcBef>
                          <a:spcPts val="7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 Interface</a:t>
                      </a:r>
                      <a:r>
                        <a:rPr lang="en-US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개발</a:t>
                      </a:r>
                      <a:endParaRPr sz="105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15595" marR="593090" indent="-289560" algn="l">
                        <a:lnSpc>
                          <a:spcPts val="1270"/>
                        </a:lnSpc>
                        <a:spcBef>
                          <a:spcPts val="30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REST API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개발과 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연동</a:t>
                      </a:r>
                      <a:endParaRPr sz="105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903">
                <a:tc>
                  <a:txBody>
                    <a:bodyPr/>
                    <a:lstStyle/>
                    <a:p>
                      <a:pPr marL="163195" marR="157480" indent="63500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Language, </a:t>
                      </a:r>
                      <a:r>
                        <a:rPr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50" b="1" spc="-1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sz="1050" b="1" spc="1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sz="105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</a:t>
                      </a:r>
                      <a:r>
                        <a:rPr sz="1050" b="1" spc="1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sz="1050" b="1" spc="-1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r>
                        <a:rPr sz="1050" b="1" spc="-2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sz="1050" b="1" spc="-1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sz="1050" b="1" spc="-2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r>
                        <a:rPr sz="1050" b="1" spc="-1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sz="1050" b="1" spc="-3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sz="105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  </a:t>
                      </a:r>
                      <a:r>
                        <a:rPr lang="en-US" sz="1050" b="1" spc="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sz="1050" b="1" spc="-4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sz="105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</a:t>
                      </a:r>
                      <a:r>
                        <a:rPr sz="1050" b="1" spc="-1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sz="1050" b="1" spc="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sz="105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sz="1050" b="1" spc="-4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sz="1050" b="1" spc="-2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r>
                        <a:rPr sz="1050" b="1" spc="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sz="1050" b="1" spc="-4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sz="105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8699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sz="1050" spc="-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tt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</a:p>
                  </a:txBody>
                  <a:tcPr marL="0" marR="0" marT="63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lang="en-US" sz="1050" b="1" spc="-1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sz="1050" b="1" spc="-1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eference</a:t>
                      </a:r>
                      <a:endParaRPr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70485" marB="0" anchor="ctr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5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u="none" spc="-30" dirty="0" smtClean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  <a:hlinkClick r:id="rId2"/>
                        </a:rPr>
                        <a:t>GitHub</a:t>
                      </a:r>
                      <a:endParaRPr lang="en-US" altLang="ko-KR" sz="1050" u="none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7048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585858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669925"/>
            <a:ext cx="2133600" cy="4251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114528"/>
            <a:ext cx="3586786" cy="33727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-15" dirty="0" smtClean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r>
              <a:rPr lang="en-US" sz="2100" b="0" spc="-15" dirty="0" smtClean="0">
                <a:solidFill>
                  <a:srgbClr val="FFFFFF"/>
                </a:solidFill>
                <a:latin typeface="Arial MT"/>
                <a:cs typeface="Arial MT"/>
              </a:rPr>
              <a:t> No Crime - </a:t>
            </a:r>
            <a:r>
              <a:rPr lang="en-US" sz="2100" b="0" spc="-15" dirty="0" err="1" smtClean="0">
                <a:solidFill>
                  <a:srgbClr val="FFFFFF"/>
                </a:solidFill>
                <a:latin typeface="Arial MT"/>
                <a:cs typeface="Arial MT"/>
              </a:rPr>
              <a:t>FrontEnd</a:t>
            </a:r>
            <a:endParaRPr sz="2100" dirty="0">
              <a:latin typeface="Arial MT"/>
              <a:cs typeface="Arial M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59037"/>
            <a:ext cx="8426972" cy="459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2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155400" y="675006"/>
            <a:ext cx="2360478" cy="2137760"/>
            <a:chOff x="114304" y="675006"/>
            <a:chExt cx="2360478" cy="2137760"/>
          </a:xfrm>
        </p:grpSpPr>
        <p:sp>
          <p:nvSpPr>
            <p:cNvPr id="6" name="오른쪽 화살표 5"/>
            <p:cNvSpPr/>
            <p:nvPr/>
          </p:nvSpPr>
          <p:spPr>
            <a:xfrm>
              <a:off x="995079" y="1626243"/>
              <a:ext cx="176155" cy="70462"/>
            </a:xfrm>
            <a:prstGeom prst="right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304" y="675006"/>
              <a:ext cx="846536" cy="193770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05316" y="2612711"/>
              <a:ext cx="77296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b="1" dirty="0" smtClean="0">
                  <a:solidFill>
                    <a:schemeClr val="tx2"/>
                  </a:solidFill>
                </a:rPr>
                <a:t>UI Version </a:t>
              </a:r>
              <a:r>
                <a:rPr lang="ko-KR" altLang="en-US" sz="700" b="1" dirty="0" smtClean="0">
                  <a:solidFill>
                    <a:schemeClr val="tx2"/>
                  </a:solidFill>
                </a:rPr>
                <a:t>변경</a:t>
              </a:r>
              <a:endParaRPr lang="ko-KR" altLang="en-US" sz="700" b="1" dirty="0">
                <a:solidFill>
                  <a:schemeClr val="tx2"/>
                </a:solidFill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r="2147"/>
            <a:stretch/>
          </p:blipFill>
          <p:spPr>
            <a:xfrm>
              <a:off x="1206466" y="675006"/>
              <a:ext cx="1268316" cy="193770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5205587" y="966175"/>
            <a:ext cx="382111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범죄 예방 활용 </a:t>
            </a:r>
            <a:r>
              <a:rPr lang="en-US" altLang="ko-KR" sz="1000" b="1" dirty="0" smtClean="0"/>
              <a:t>APP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입니다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경찰청에서 공개한 범죄 데이터를 학습한 </a:t>
            </a:r>
            <a:r>
              <a:rPr lang="en-US" altLang="ko-KR" sz="1000" dirty="0" smtClean="0"/>
              <a:t>AI </a:t>
            </a:r>
            <a:r>
              <a:rPr lang="ko-KR" altLang="en-US" sz="1000" dirty="0" smtClean="0"/>
              <a:t>모델을 작성하여 </a:t>
            </a:r>
            <a:r>
              <a:rPr lang="ko-KR" altLang="en-US" sz="1000" u="sng" dirty="0" smtClean="0"/>
              <a:t>범죄 예방</a:t>
            </a:r>
            <a:r>
              <a:rPr lang="en-US" altLang="ko-KR" sz="1000" u="sng" dirty="0" smtClean="0"/>
              <a:t>, </a:t>
            </a:r>
            <a:r>
              <a:rPr lang="ko-KR" altLang="en-US" sz="1000" u="sng" dirty="0" smtClean="0"/>
              <a:t>빠른 대응</a:t>
            </a:r>
            <a:r>
              <a:rPr lang="en-US" altLang="ko-KR" sz="1000" u="sng" dirty="0" smtClean="0"/>
              <a:t>, </a:t>
            </a:r>
            <a:r>
              <a:rPr lang="ko-KR" altLang="en-US" sz="1000" u="sng" dirty="0" smtClean="0"/>
              <a:t>수사기관의 활용에 목표</a:t>
            </a:r>
            <a:r>
              <a:rPr lang="ko-KR" altLang="en-US" sz="1000" dirty="0" smtClean="0"/>
              <a:t>를 두고 개발하였습니다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UI/UX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개선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비동기 함수 처리</a:t>
            </a:r>
            <a:endParaRPr lang="en-US" altLang="ko-KR" sz="1000" b="1" dirty="0">
              <a:solidFill>
                <a:schemeClr val="tx2"/>
              </a:solidFill>
            </a:endParaRPr>
          </a:p>
          <a:p>
            <a:r>
              <a:rPr lang="ko-KR" altLang="en-US" sz="1000" dirty="0" smtClean="0"/>
              <a:t>최초 버전의 </a:t>
            </a:r>
            <a:r>
              <a:rPr lang="en-US" altLang="ko-KR" sz="1000" dirty="0" smtClean="0"/>
              <a:t>UI</a:t>
            </a:r>
            <a:r>
              <a:rPr lang="ko-KR" altLang="en-US" sz="1000" dirty="0" smtClean="0"/>
              <a:t>로부터 발전하여 더 보기 좋게 </a:t>
            </a:r>
            <a:r>
              <a:rPr lang="ko-KR" altLang="en-US" sz="1000" u="sng" dirty="0" smtClean="0"/>
              <a:t>스스로 디자인</a:t>
            </a:r>
            <a:r>
              <a:rPr lang="ko-KR" altLang="en-US" sz="1000" dirty="0" smtClean="0"/>
              <a:t>하였으며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그 과정에서 </a:t>
            </a:r>
            <a:r>
              <a:rPr lang="ko-KR" altLang="en-US" sz="1000" u="sng" dirty="0" smtClean="0"/>
              <a:t>비동기 함수의 처리 방법과 방식에 대해 학습</a:t>
            </a:r>
            <a:r>
              <a:rPr lang="ko-KR" altLang="en-US" sz="1000" dirty="0" smtClean="0"/>
              <a:t>할 수 있었습니다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b="1" dirty="0">
              <a:solidFill>
                <a:schemeClr val="tx2"/>
              </a:solidFill>
            </a:endParaRPr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GPS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데이터를 이용한 실시간 위치의 안전도 제공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r>
              <a:rPr lang="ko-KR" altLang="en-US" sz="1000" dirty="0" smtClean="0"/>
              <a:t>프레임워크에서 제공하는 </a:t>
            </a:r>
            <a:r>
              <a:rPr lang="en-US" altLang="ko-KR" sz="1000" u="sng" dirty="0" smtClean="0"/>
              <a:t>GPS </a:t>
            </a:r>
            <a:r>
              <a:rPr lang="ko-KR" altLang="en-US" sz="1000" u="sng" dirty="0" smtClean="0"/>
              <a:t>정보</a:t>
            </a:r>
            <a:r>
              <a:rPr lang="ko-KR" altLang="en-US" sz="1000" dirty="0" smtClean="0"/>
              <a:t>를 외부 도움없이 </a:t>
            </a:r>
            <a:r>
              <a:rPr lang="ko-KR" altLang="en-US" sz="1000" u="sng" dirty="0" smtClean="0"/>
              <a:t>공식 문서로만 스스로 학습</a:t>
            </a:r>
            <a:r>
              <a:rPr lang="ko-KR" altLang="en-US" sz="1000" dirty="0" smtClean="0"/>
              <a:t>하여 기능을 구현하였습니다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CCTV </a:t>
            </a:r>
            <a:r>
              <a:rPr lang="ko-KR" altLang="en-US" sz="1000" b="1" dirty="0" err="1" smtClean="0">
                <a:solidFill>
                  <a:schemeClr val="tx2"/>
                </a:solidFill>
              </a:rPr>
              <a:t>클러스터링</a:t>
            </a:r>
            <a:endParaRPr lang="en-US" altLang="ko-KR" sz="1000" b="1" dirty="0" smtClean="0"/>
          </a:p>
          <a:p>
            <a:r>
              <a:rPr lang="en-US" altLang="ko-KR" sz="1000" dirty="0" smtClean="0"/>
              <a:t>CCTV</a:t>
            </a:r>
            <a:r>
              <a:rPr lang="ko-KR" altLang="en-US" sz="1000" dirty="0" smtClean="0"/>
              <a:t>의 위치를 </a:t>
            </a:r>
            <a:r>
              <a:rPr lang="ko-KR" altLang="en-US" sz="1000" u="sng" dirty="0" smtClean="0"/>
              <a:t>확대 비율에 따라 클러스터링하여 제공</a:t>
            </a:r>
            <a:r>
              <a:rPr lang="ko-KR" altLang="en-US" sz="1000" dirty="0" smtClean="0"/>
              <a:t>하여 </a:t>
            </a:r>
            <a:r>
              <a:rPr lang="ko-KR" altLang="en-US" sz="1000" u="sng" dirty="0" smtClean="0"/>
              <a:t>리소스 효율을 최적화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  <a:endParaRPr lang="en-US" altLang="ko-KR" sz="1000" dirty="0"/>
          </a:p>
          <a:p>
            <a:endParaRPr lang="en-US" altLang="ko-KR" sz="1000" dirty="0" smtClean="0"/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협업</a:t>
            </a:r>
            <a:endParaRPr lang="en-US" altLang="ko-KR" sz="1000" b="1" dirty="0" smtClean="0"/>
          </a:p>
          <a:p>
            <a:r>
              <a:rPr lang="ko-KR" altLang="en-US" sz="1000" u="sng" dirty="0" err="1" smtClean="0"/>
              <a:t>백엔드</a:t>
            </a:r>
            <a:r>
              <a:rPr lang="ko-KR" altLang="en-US" sz="1000" u="sng" dirty="0" smtClean="0"/>
              <a:t> 개발자와 협업하는 과정</a:t>
            </a:r>
            <a:r>
              <a:rPr lang="ko-KR" altLang="en-US" sz="1000" dirty="0" smtClean="0"/>
              <a:t>에서 필요한 </a:t>
            </a:r>
            <a:r>
              <a:rPr lang="ko-KR" altLang="en-US" sz="1000" u="sng" dirty="0" smtClean="0"/>
              <a:t>명세를 공유하며 소통</a:t>
            </a:r>
            <a:r>
              <a:rPr lang="ko-KR" altLang="en-US" sz="1000" dirty="0" smtClean="0"/>
              <a:t>하였고 서로의 지식을 나누며 </a:t>
            </a:r>
            <a:r>
              <a:rPr lang="en-US" altLang="ko-KR" sz="1000" dirty="0" smtClean="0"/>
              <a:t>Back-End </a:t>
            </a:r>
            <a:r>
              <a:rPr lang="ko-KR" altLang="en-US" sz="1000" dirty="0" smtClean="0"/>
              <a:t>개발자가 </a:t>
            </a:r>
            <a:r>
              <a:rPr lang="ko-KR" altLang="en-US" sz="1000" u="sng" dirty="0" smtClean="0"/>
              <a:t>어떤 방식으로 명세를 작성해야 </a:t>
            </a:r>
            <a:r>
              <a:rPr lang="en-US" altLang="ko-KR" sz="1000" u="sng" dirty="0" smtClean="0"/>
              <a:t>Front-End </a:t>
            </a:r>
            <a:r>
              <a:rPr lang="ko-KR" altLang="en-US" sz="1000" u="sng" dirty="0" smtClean="0"/>
              <a:t>개발자에게 도움이 되는 지</a:t>
            </a:r>
            <a:r>
              <a:rPr lang="ko-KR" altLang="en-US" sz="1000" dirty="0" smtClean="0"/>
              <a:t>를 배울 수 있었습니다</a:t>
            </a:r>
            <a:r>
              <a:rPr lang="en-US" altLang="ko-KR" sz="1000" dirty="0" smtClean="0"/>
              <a:t>.</a:t>
            </a:r>
            <a:endParaRPr lang="en-US" altLang="ko-KR" sz="1000" dirty="0"/>
          </a:p>
        </p:txBody>
      </p:sp>
      <p:grpSp>
        <p:nvGrpSpPr>
          <p:cNvPr id="38" name="그룹 37"/>
          <p:cNvGrpSpPr/>
          <p:nvPr/>
        </p:nvGrpSpPr>
        <p:grpSpPr>
          <a:xfrm>
            <a:off x="2784296" y="680298"/>
            <a:ext cx="2189966" cy="2124843"/>
            <a:chOff x="2743200" y="680298"/>
            <a:chExt cx="2189966" cy="2124843"/>
          </a:xfrm>
        </p:grpSpPr>
        <p:grpSp>
          <p:nvGrpSpPr>
            <p:cNvPr id="13" name="그룹 12"/>
            <p:cNvGrpSpPr/>
            <p:nvPr/>
          </p:nvGrpSpPr>
          <p:grpSpPr>
            <a:xfrm>
              <a:off x="2743200" y="680298"/>
              <a:ext cx="2189966" cy="1932413"/>
              <a:chOff x="3886200" y="777239"/>
              <a:chExt cx="4614863" cy="4072128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86200" y="777239"/>
                <a:ext cx="2084735" cy="4072128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71029" y="777239"/>
                <a:ext cx="2030034" cy="4072128"/>
              </a:xfrm>
              <a:prstGeom prst="rect">
                <a:avLst/>
              </a:prstGeom>
            </p:spPr>
          </p:pic>
          <p:cxnSp>
            <p:nvCxnSpPr>
              <p:cNvPr id="16" name="꺾인 연결선 15"/>
              <p:cNvCxnSpPr/>
              <p:nvPr/>
            </p:nvCxnSpPr>
            <p:spPr>
              <a:xfrm flipV="1">
                <a:off x="5791203" y="3260725"/>
                <a:ext cx="990597" cy="762002"/>
              </a:xfrm>
              <a:prstGeom prst="bentConnector3">
                <a:avLst>
                  <a:gd name="adj1" fmla="val 31964"/>
                </a:avLst>
              </a:prstGeom>
              <a:ln w="3810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/>
            <p:cNvSpPr txBox="1"/>
            <p:nvPr/>
          </p:nvSpPr>
          <p:spPr>
            <a:xfrm>
              <a:off x="3510198" y="2605086"/>
              <a:ext cx="74411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b="1" dirty="0" smtClean="0">
                  <a:solidFill>
                    <a:schemeClr val="tx2"/>
                  </a:solidFill>
                </a:rPr>
                <a:t>예측하기 화면</a:t>
              </a:r>
              <a:endParaRPr lang="ko-KR" altLang="en-US" sz="7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64166" y="2870949"/>
            <a:ext cx="2247896" cy="2213004"/>
            <a:chOff x="123070" y="2860675"/>
            <a:chExt cx="2247896" cy="2213004"/>
          </a:xfrm>
        </p:grpSpPr>
        <p:grpSp>
          <p:nvGrpSpPr>
            <p:cNvPr id="24" name="그룹 23"/>
            <p:cNvGrpSpPr/>
            <p:nvPr/>
          </p:nvGrpSpPr>
          <p:grpSpPr>
            <a:xfrm>
              <a:off x="123070" y="2860675"/>
              <a:ext cx="2247896" cy="2006790"/>
              <a:chOff x="3883626" y="849864"/>
              <a:chExt cx="4568914" cy="4078859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00800" y="849864"/>
                <a:ext cx="2051740" cy="4078859"/>
              </a:xfrm>
              <a:prstGeom prst="rect">
                <a:avLst/>
              </a:prstGeom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83626" y="849864"/>
                <a:ext cx="2059783" cy="4078859"/>
              </a:xfrm>
              <a:prstGeom prst="rect">
                <a:avLst/>
              </a:prstGeom>
            </p:spPr>
          </p:pic>
          <p:cxnSp>
            <p:nvCxnSpPr>
              <p:cNvPr id="22" name="꺾인 연결선 21"/>
              <p:cNvCxnSpPr/>
              <p:nvPr/>
            </p:nvCxnSpPr>
            <p:spPr>
              <a:xfrm flipV="1">
                <a:off x="5715000" y="2422525"/>
                <a:ext cx="1066800" cy="838200"/>
              </a:xfrm>
              <a:prstGeom prst="bentConnector3">
                <a:avLst/>
              </a:prstGeom>
              <a:ln w="3810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/>
            <p:cNvSpPr txBox="1"/>
            <p:nvPr/>
          </p:nvSpPr>
          <p:spPr>
            <a:xfrm>
              <a:off x="912605" y="4873624"/>
              <a:ext cx="74411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b="1" dirty="0" smtClean="0">
                  <a:solidFill>
                    <a:schemeClr val="tx2"/>
                  </a:solidFill>
                </a:rPr>
                <a:t>데이터 시각화</a:t>
              </a:r>
              <a:endParaRPr lang="ko-KR" altLang="en-US" sz="7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793062" y="2870950"/>
            <a:ext cx="2214690" cy="2213002"/>
            <a:chOff x="2751966" y="2860676"/>
            <a:chExt cx="2214690" cy="2213002"/>
          </a:xfrm>
        </p:grpSpPr>
        <p:grpSp>
          <p:nvGrpSpPr>
            <p:cNvPr id="31" name="그룹 30"/>
            <p:cNvGrpSpPr/>
            <p:nvPr/>
          </p:nvGrpSpPr>
          <p:grpSpPr>
            <a:xfrm>
              <a:off x="2751966" y="2860676"/>
              <a:ext cx="2214690" cy="2006790"/>
              <a:chOff x="2751966" y="2803526"/>
              <a:chExt cx="2214690" cy="2006790"/>
            </a:xfrm>
          </p:grpSpPr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51966" y="2814451"/>
                <a:ext cx="999933" cy="1995865"/>
              </a:xfrm>
              <a:prstGeom prst="rect">
                <a:avLst/>
              </a:prstGeom>
            </p:spPr>
          </p:pic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68647" y="2803526"/>
                <a:ext cx="998009" cy="2001983"/>
              </a:xfrm>
              <a:prstGeom prst="rect">
                <a:avLst/>
              </a:prstGeom>
            </p:spPr>
          </p:pic>
          <p:sp>
            <p:nvSpPr>
              <p:cNvPr id="27" name="직사각형 26"/>
              <p:cNvSpPr/>
              <p:nvPr/>
            </p:nvSpPr>
            <p:spPr>
              <a:xfrm>
                <a:off x="4315871" y="3681852"/>
                <a:ext cx="599284" cy="74910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8" name="꺾인 연결선 27"/>
              <p:cNvCxnSpPr>
                <a:endCxn id="27" idx="1"/>
              </p:cNvCxnSpPr>
              <p:nvPr/>
            </p:nvCxnSpPr>
            <p:spPr>
              <a:xfrm flipV="1">
                <a:off x="3454400" y="4056404"/>
                <a:ext cx="861471" cy="374552"/>
              </a:xfrm>
              <a:prstGeom prst="bentConnector3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/>
            <p:cNvSpPr txBox="1"/>
            <p:nvPr/>
          </p:nvSpPr>
          <p:spPr>
            <a:xfrm>
              <a:off x="3321055" y="4873623"/>
              <a:ext cx="11304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chemeClr val="tx2"/>
                  </a:solidFill>
                </a:rPr>
                <a:t>클러스터링된 </a:t>
              </a:r>
              <a:r>
                <a:rPr lang="en-US" altLang="ko-KR" sz="700" b="1" dirty="0" smtClean="0">
                  <a:solidFill>
                    <a:schemeClr val="tx2"/>
                  </a:solidFill>
                </a:rPr>
                <a:t>CCTV MAP</a:t>
              </a:r>
              <a:endParaRPr lang="ko-KR" altLang="en-US" sz="7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36" name="object 2"/>
          <p:cNvSpPr txBox="1">
            <a:spLocks noGrp="1"/>
          </p:cNvSpPr>
          <p:nvPr>
            <p:ph type="title"/>
          </p:nvPr>
        </p:nvSpPr>
        <p:spPr>
          <a:xfrm>
            <a:off x="147014" y="121114"/>
            <a:ext cx="3967786" cy="33727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-15" dirty="0" smtClean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r>
              <a:rPr lang="en-US" sz="2100" b="0" spc="-15" dirty="0" smtClean="0">
                <a:solidFill>
                  <a:srgbClr val="FFFFFF"/>
                </a:solidFill>
                <a:latin typeface="Arial MT"/>
                <a:cs typeface="Arial MT"/>
              </a:rPr>
              <a:t> No Crime - </a:t>
            </a:r>
            <a:r>
              <a:rPr lang="en-US" sz="2100" b="0" spc="-15" dirty="0" err="1" smtClean="0">
                <a:solidFill>
                  <a:srgbClr val="FFFFFF"/>
                </a:solidFill>
                <a:latin typeface="Arial MT"/>
                <a:cs typeface="Arial MT"/>
              </a:rPr>
              <a:t>FrontEnd</a:t>
            </a:r>
            <a:endParaRPr sz="21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27477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19566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0" tIns="76835" rIns="0" bIns="7200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 MT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 MT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 MT"/>
                <a:cs typeface="Arial"/>
              </a:rPr>
              <a:t>3</a:t>
            </a:r>
            <a:endParaRPr sz="1100" dirty="0">
              <a:latin typeface="Arial MT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1939" y="992199"/>
            <a:ext cx="403479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25" dirty="0"/>
              <a:t>Navigation</a:t>
            </a:r>
            <a:r>
              <a:rPr sz="4000" spc="200" dirty="0"/>
              <a:t> </a:t>
            </a:r>
            <a:r>
              <a:rPr sz="4000" spc="-125" dirty="0"/>
              <a:t>Robot</a:t>
            </a:r>
            <a:endParaRPr sz="4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5833871" y="2773679"/>
            <a:ext cx="2870200" cy="39370"/>
            <a:chOff x="5833871" y="2773679"/>
            <a:chExt cx="2870200" cy="39370"/>
          </a:xfrm>
          <a:solidFill>
            <a:schemeClr val="tx2"/>
          </a:solidFill>
        </p:grpSpPr>
        <p:sp>
          <p:nvSpPr>
            <p:cNvPr id="5" name="object 5"/>
            <p:cNvSpPr/>
            <p:nvPr/>
          </p:nvSpPr>
          <p:spPr>
            <a:xfrm>
              <a:off x="5868923" y="2793491"/>
              <a:ext cx="2834640" cy="0"/>
            </a:xfrm>
            <a:custGeom>
              <a:avLst/>
              <a:gdLst/>
              <a:ahLst/>
              <a:cxnLst/>
              <a:rect l="l" t="t" r="r" b="b"/>
              <a:pathLst>
                <a:path w="2834640">
                  <a:moveTo>
                    <a:pt x="0" y="0"/>
                  </a:moveTo>
                  <a:lnTo>
                    <a:pt x="2834640" y="0"/>
                  </a:lnTo>
                </a:path>
              </a:pathLst>
            </a:custGeom>
            <a:grpFill/>
            <a:ln w="914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36919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8443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5" y="0"/>
                  </a:lnTo>
                  <a:lnTo>
                    <a:pt x="23367" y="0"/>
                  </a:lnTo>
                  <a:lnTo>
                    <a:pt x="30098" y="6731"/>
                  </a:lnTo>
                  <a:lnTo>
                    <a:pt x="30098" y="14986"/>
                  </a:lnTo>
                  <a:lnTo>
                    <a:pt x="30098" y="23368"/>
                  </a:lnTo>
                  <a:lnTo>
                    <a:pt x="23367" y="30099"/>
                  </a:lnTo>
                  <a:lnTo>
                    <a:pt x="14985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grpFill/>
            <a:ln w="914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330953" y="2486760"/>
            <a:ext cx="4077970" cy="1967846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spc="-5" dirty="0">
                <a:latin typeface="Times New Roman"/>
                <a:cs typeface="Times New Roman"/>
              </a:rPr>
              <a:t>About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project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장애물을 인식하고 피해서 정해진 목표 지점까지 도달하는 로봇입니다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로봇은 실시간으로 모바일 디바이스와 소통하여 작동할 수 있습니다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로봇의 움직임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400" spc="-10" dirty="0" smtClean="0">
                <a:latin typeface="Times New Roman"/>
                <a:cs typeface="Times New Roman"/>
              </a:rPr>
              <a:t>경로와 인식한 장애물을 실시간으로 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LCD </a:t>
            </a:r>
            <a:r>
              <a:rPr lang="ko-KR" altLang="en-US" sz="1400" spc="-10" dirty="0" smtClean="0">
                <a:latin typeface="Times New Roman"/>
                <a:cs typeface="Times New Roman"/>
              </a:rPr>
              <a:t>모니터에 출력합니다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184525"/>
            <a:ext cx="3071626" cy="1919766"/>
          </a:xfrm>
          <a:prstGeom prst="rect">
            <a:avLst/>
          </a:prstGeom>
        </p:spPr>
      </p:pic>
      <p:pic>
        <p:nvPicPr>
          <p:cNvPr id="3074" name="Picture 2" descr="210163085-9f384b2c-8c74-4bb5-b0f0-7e05e3f854dc.jpg (2386×1491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7760"/>
            <a:ext cx="4448548" cy="277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663558"/>
              </p:ext>
            </p:extLst>
          </p:nvPr>
        </p:nvGraphicFramePr>
        <p:xfrm>
          <a:off x="4266501" y="975804"/>
          <a:ext cx="4507865" cy="4024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36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4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</a:t>
                      </a:r>
                      <a:r>
                        <a:rPr sz="1050" b="1" spc="1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</a:t>
                      </a:r>
                      <a:r>
                        <a:rPr sz="1050" b="1" spc="-10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b="1" spc="-1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sz="1050" b="1" spc="1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</a:t>
                      </a:r>
                      <a:r>
                        <a:rPr sz="1050" b="1" spc="-1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od</a:t>
                      </a:r>
                      <a:endParaRPr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2022.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2022.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(3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개월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Members</a:t>
                      </a:r>
                      <a:endParaRPr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총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명</a:t>
                      </a:r>
                      <a:r>
                        <a:rPr sz="1050" spc="4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(100%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기여 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</a:t>
                      </a:r>
                      <a:r>
                        <a:rPr sz="1050" spc="4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SW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&amp;</a:t>
                      </a:r>
                      <a:r>
                        <a:rPr sz="1050" spc="-7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Algorithm)</a:t>
                      </a:r>
                      <a:endParaRPr sz="105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2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Objective</a:t>
                      </a:r>
                      <a:endParaRPr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44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장애물을 인식하고 피해서 정해진 도착</a:t>
                      </a:r>
                      <a:r>
                        <a:rPr lang="ko-KR" altLang="en-US" sz="1050" spc="-1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지점까지 도달하는 로봇 개발</a:t>
                      </a:r>
                      <a:endParaRPr sz="105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44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0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050" b="1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Content</a:t>
                      </a:r>
                      <a:endParaRPr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marR="121285" lvl="0" algn="ctr">
                        <a:lnSpc>
                          <a:spcPts val="1510"/>
                        </a:lnSpc>
                        <a:spcBef>
                          <a:spcPts val="102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로봇은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실시간으로 모바일 디바이스와 소통하여 작동할 수 있습니다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로봇의 움직임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경로와 인식한 장애물을 실시간으로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LCD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모니터에 출력합니다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sz="105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3492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9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sz="1050" b="1" spc="1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sz="1050" b="1" spc="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sz="1050" b="1" spc="-1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r>
                        <a:rPr sz="1050" b="1" spc="-7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b="1" spc="1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sz="1050" b="1" spc="-1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r>
                        <a:rPr sz="1050" b="1" spc="1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endParaRPr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indent="-290195" algn="l">
                        <a:lnSpc>
                          <a:spcPct val="100000"/>
                        </a:lnSpc>
                        <a:spcBef>
                          <a:spcPts val="65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알고리즘 구축 </a:t>
                      </a:r>
                      <a:r>
                        <a:rPr sz="1050" spc="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&amp;</a:t>
                      </a:r>
                      <a:r>
                        <a:rPr sz="1050" spc="-3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SW</a:t>
                      </a:r>
                      <a:r>
                        <a:rPr lang="en-US" sz="1050" spc="-3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050" spc="-3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개발</a:t>
                      </a:r>
                      <a:endParaRPr sz="105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15595" indent="-290195" algn="l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코드 구현</a:t>
                      </a:r>
                      <a:endParaRPr lang="en-US" altLang="ko-KR" sz="1050" spc="-15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15595" indent="-290195" algn="l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블루투스 통신</a:t>
                      </a:r>
                      <a:endParaRPr lang="en-US" altLang="ko-KR" sz="1050" spc="-15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15595" indent="-290195" algn="l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LCD</a:t>
                      </a:r>
                      <a:r>
                        <a:rPr lang="ko-KR" altLang="en-US" sz="1050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에 장애물과 경로 실시간 표시</a:t>
                      </a:r>
                      <a:endParaRPr sz="105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8318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99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Language, </a:t>
                      </a:r>
                      <a:r>
                        <a:rPr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50" b="1" spc="-1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sz="1050" b="1" spc="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sz="105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</a:t>
                      </a:r>
                      <a:r>
                        <a:rPr sz="1050" b="1" spc="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sz="1050" b="1" spc="-1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r>
                        <a:rPr sz="1050" b="1" spc="-3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sz="1050" b="1" spc="-1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sz="1050" b="1" spc="-2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r>
                        <a:rPr sz="1050" b="1" spc="-1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sz="1050" b="1" spc="-4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sz="105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  </a:t>
                      </a:r>
                      <a:r>
                        <a:rPr lang="en-US" sz="1050" b="1" spc="1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sz="1050" b="1" spc="-3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sz="105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</a:t>
                      </a:r>
                      <a:r>
                        <a:rPr sz="1050" b="1" spc="-1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sz="1050" b="1" spc="1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sz="105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sz="1050" b="1" spc="-3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sz="1050" b="1" spc="-2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r>
                        <a:rPr sz="1050" b="1" spc="1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sz="1050" b="1" spc="-3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sz="105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8699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C,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STM32,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IAR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Embedded</a:t>
                      </a:r>
                      <a:r>
                        <a:rPr sz="1050" spc="4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Workbench</a:t>
                      </a:r>
                      <a:r>
                        <a:rPr lang="en-US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altLang="ko-KR" sz="1050" b="0" i="0" u="sng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5"/>
                        </a:rPr>
                        <a:t>Serial Bluetooth Terminal</a:t>
                      </a:r>
                      <a:endParaRPr sz="105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63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34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b="1" spc="-1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</a:t>
                      </a:r>
                      <a:endParaRPr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7112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5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  <a:hlinkClick r:id="rId6"/>
                        </a:rPr>
                        <a:t>Github</a:t>
                      </a:r>
                      <a:r>
                        <a:rPr sz="1050" u="sng" spc="1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  <a:hlinkClick r:id="rId6"/>
                        </a:rPr>
                        <a:t> </a:t>
                      </a:r>
                      <a:r>
                        <a:rPr sz="1050" u="sng" spc="-2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  <a:hlinkClick r:id="rId6"/>
                        </a:rPr>
                        <a:t>Link</a:t>
                      </a:r>
                      <a:r>
                        <a:rPr sz="1400" spc="-2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sz="1400" spc="3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100" u="sng" spc="-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  <a:hlinkClick r:id="rId7"/>
                        </a:rPr>
                        <a:t>Report</a:t>
                      </a:r>
                      <a:r>
                        <a:rPr sz="110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  <a:hlinkClick r:id="rId7"/>
                        </a:rPr>
                        <a:t> </a:t>
                      </a:r>
                      <a:r>
                        <a:rPr sz="1100" u="sng" spc="-1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  <a:hlinkClick r:id="rId7"/>
                        </a:rPr>
                        <a:t>Link(kor)</a:t>
                      </a:r>
                      <a:endParaRPr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064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585858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2"/>
          <p:cNvSpPr txBox="1">
            <a:spLocks/>
          </p:cNvSpPr>
          <p:nvPr/>
        </p:nvSpPr>
        <p:spPr>
          <a:xfrm>
            <a:off x="147014" y="114528"/>
            <a:ext cx="2763257" cy="33727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>
            <a:lvl1pPr>
              <a:defRPr sz="19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latinLnBrk="0">
              <a:spcBef>
                <a:spcPts val="110"/>
              </a:spcBef>
            </a:pPr>
            <a:r>
              <a:rPr lang="en-US" sz="2100" b="0" kern="0" spc="-15" dirty="0" smtClean="0">
                <a:solidFill>
                  <a:schemeClr val="bg1"/>
                </a:solidFill>
                <a:latin typeface="Arial MT"/>
                <a:cs typeface="Arial MT"/>
              </a:rPr>
              <a:t>03. </a:t>
            </a:r>
            <a:r>
              <a:rPr lang="en-US" altLang="ko-KR" sz="2100" spc="-10" dirty="0">
                <a:solidFill>
                  <a:schemeClr val="bg1"/>
                </a:solidFill>
                <a:latin typeface="Arial MT"/>
                <a:cs typeface="Times New Roman"/>
              </a:rPr>
              <a:t>Navigation</a:t>
            </a:r>
            <a:r>
              <a:rPr lang="en-US" altLang="ko-KR" sz="2100" spc="-30" dirty="0">
                <a:solidFill>
                  <a:schemeClr val="bg1"/>
                </a:solidFill>
                <a:latin typeface="Arial MT"/>
                <a:cs typeface="Times New Roman"/>
              </a:rPr>
              <a:t> </a:t>
            </a:r>
            <a:r>
              <a:rPr lang="en-US" altLang="ko-KR" sz="2100" dirty="0" smtClean="0">
                <a:solidFill>
                  <a:schemeClr val="bg1"/>
                </a:solidFill>
                <a:latin typeface="Arial MT"/>
                <a:cs typeface="Times New Roman"/>
              </a:rPr>
              <a:t>Robot</a:t>
            </a:r>
            <a:endParaRPr lang="en-US" altLang="ko-KR" sz="2100" dirty="0">
              <a:solidFill>
                <a:schemeClr val="bg1"/>
              </a:solidFill>
              <a:latin typeface="Arial MT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/>
          </p:cNvSpPr>
          <p:nvPr/>
        </p:nvSpPr>
        <p:spPr>
          <a:xfrm>
            <a:off x="147014" y="114528"/>
            <a:ext cx="2763257" cy="33727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>
            <a:lvl1pPr>
              <a:defRPr sz="19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latinLnBrk="0">
              <a:spcBef>
                <a:spcPts val="110"/>
              </a:spcBef>
            </a:pPr>
            <a:r>
              <a:rPr lang="en-US" sz="2100" b="0" kern="0" spc="-15" dirty="0" smtClean="0">
                <a:solidFill>
                  <a:schemeClr val="bg1"/>
                </a:solidFill>
                <a:latin typeface="Arial MT"/>
                <a:cs typeface="Arial MT"/>
              </a:rPr>
              <a:t>03. </a:t>
            </a:r>
            <a:r>
              <a:rPr lang="en-US" altLang="ko-KR" sz="2100" spc="-10" dirty="0">
                <a:solidFill>
                  <a:schemeClr val="bg1"/>
                </a:solidFill>
                <a:latin typeface="Arial MT"/>
                <a:cs typeface="Times New Roman"/>
              </a:rPr>
              <a:t>Navigation</a:t>
            </a:r>
            <a:r>
              <a:rPr lang="en-US" altLang="ko-KR" sz="2100" spc="-30" dirty="0">
                <a:solidFill>
                  <a:schemeClr val="bg1"/>
                </a:solidFill>
                <a:latin typeface="Arial MT"/>
                <a:cs typeface="Times New Roman"/>
              </a:rPr>
              <a:t> </a:t>
            </a:r>
            <a:r>
              <a:rPr lang="en-US" altLang="ko-KR" sz="2100" dirty="0" smtClean="0">
                <a:solidFill>
                  <a:schemeClr val="bg1"/>
                </a:solidFill>
                <a:latin typeface="Arial MT"/>
                <a:cs typeface="Times New Roman"/>
              </a:rPr>
              <a:t>Robot</a:t>
            </a:r>
            <a:endParaRPr lang="en-US" altLang="ko-KR" sz="2100" dirty="0">
              <a:solidFill>
                <a:schemeClr val="bg1"/>
              </a:solidFill>
              <a:latin typeface="Arial MT"/>
              <a:cs typeface="Times New Roman"/>
            </a:endParaRPr>
          </a:p>
        </p:txBody>
      </p:sp>
      <p:pic>
        <p:nvPicPr>
          <p:cNvPr id="5" name="Picture 2" descr="210163085-9f384b2c-8c74-4bb5-b0f0-7e05e3f854dc.jpg (2386×1491)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5" r="9169"/>
          <a:stretch/>
        </p:blipFill>
        <p:spPr bwMode="auto">
          <a:xfrm>
            <a:off x="76200" y="593725"/>
            <a:ext cx="273418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76200" y="2885516"/>
            <a:ext cx="2964252" cy="2057400"/>
            <a:chOff x="2871078" y="711834"/>
            <a:chExt cx="6197485" cy="430149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95480" y="711834"/>
              <a:ext cx="1973083" cy="26712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8" name="그룹 7"/>
            <p:cNvGrpSpPr/>
            <p:nvPr/>
          </p:nvGrpSpPr>
          <p:grpSpPr>
            <a:xfrm>
              <a:off x="2871078" y="711834"/>
              <a:ext cx="4063122" cy="4301491"/>
              <a:chOff x="3048000" y="711834"/>
              <a:chExt cx="4063122" cy="4301491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000" y="711834"/>
                <a:ext cx="4063122" cy="430149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0" name="직사각형 9"/>
              <p:cNvSpPr/>
              <p:nvPr/>
            </p:nvSpPr>
            <p:spPr>
              <a:xfrm>
                <a:off x="6196722" y="740408"/>
                <a:ext cx="914400" cy="304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" name="그룹 10"/>
          <p:cNvGrpSpPr/>
          <p:nvPr/>
        </p:nvGrpSpPr>
        <p:grpSpPr>
          <a:xfrm>
            <a:off x="3620032" y="2885516"/>
            <a:ext cx="1649072" cy="2032629"/>
            <a:chOff x="4344357" y="1050925"/>
            <a:chExt cx="3199443" cy="3943601"/>
          </a:xfrm>
        </p:grpSpPr>
        <p:pic>
          <p:nvPicPr>
            <p:cNvPr id="12" name="Picture 2" descr="https://lh7-rt.googleusercontent.com/docsz/AD_4nXe4WRAJTv_ra18HIRSGcd87wj-Eca18YhLNcFe1mMFYi_xECJbI40mXn0c-z2BUrb4VczZuW1dubOd2S2CbY74K4M5r9hV6gkA_vUTqjf0FXT06FR7fp_Uj47wov2zkf8EoZ03moH6FP9VMU5rKcaYvTomC?key=5xY7c_Aqp975SHBjZ4fLHw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4529" y="1050925"/>
              <a:ext cx="1427456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https://lh7-rt.googleusercontent.com/docsz/AD_4nXdbc_Kyh_AbYT5VJKHAJ7okaDY848UW8J_EfWPBN0mDWYTKoFhTmmtmhUmT0K77HJMOHAzXZI3dtJH6nngtTv-j72hFNQIj2sS02RBDgxY4kF-kfr5tM7NZkKZhN3RbuHQUkQNg-cf924l1ZMy84x--7nI?key=5xY7c_Aqp975SHBjZ4fLHw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0228" y="1050925"/>
              <a:ext cx="1333571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 descr="https://lh7-rt.googleusercontent.com/docsz/AD_4nXeqdjis45hhQJFkaoar_la442rX5fR6XRQcczBwwpV0lEbWgXX_9nn24DHfkDJCF8KAOKAWICdPKKC65_JnWuaXRzouGZ64YWHcGg9NyWzRJ6GvsRdJMwERwOluAdC0_Gopif78iG-hGRwYhE28zsqebOtP?key=5xY7c_Aqp975SHBjZ4fLHw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4357" y="2994275"/>
              <a:ext cx="1447800" cy="2000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https://lh7-rt.googleusercontent.com/docsz/AD_4nXcnWrsU8_QCbRg4R8lz-ocbZNXI3qENvm4PeIk3W78Q6DlDizOSy0p1bWy4GH7LMELCFqKRGkNtRm9kE_JVjVe2ZX3uclP4MsPWV5Hj7_VV3NfXEGDJo0DIWNHJupWvLJIiOzq1JJfXbZgrZDy8aFbcGBgP?key=5xY7c_Aqp975SHBjZ4fLHw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0230" y="3016249"/>
              <a:ext cx="1333570" cy="1978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직선 화살표 연결선 15"/>
            <p:cNvCxnSpPr>
              <a:stCxn id="12" idx="3"/>
              <a:endCxn id="13" idx="1"/>
            </p:cNvCxnSpPr>
            <p:nvPr/>
          </p:nvCxnSpPr>
          <p:spPr>
            <a:xfrm>
              <a:off x="5781985" y="1965325"/>
              <a:ext cx="4282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>
              <a:stCxn id="13" idx="1"/>
              <a:endCxn id="14" idx="3"/>
            </p:cNvCxnSpPr>
            <p:nvPr/>
          </p:nvCxnSpPr>
          <p:spPr>
            <a:xfrm flipH="1">
              <a:off x="5792157" y="1965325"/>
              <a:ext cx="418071" cy="2029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>
              <a:stCxn id="14" idx="3"/>
              <a:endCxn id="15" idx="1"/>
            </p:cNvCxnSpPr>
            <p:nvPr/>
          </p:nvCxnSpPr>
          <p:spPr>
            <a:xfrm>
              <a:off x="5792157" y="3994401"/>
              <a:ext cx="418073" cy="10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5334000" y="746125"/>
            <a:ext cx="37338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 smtClean="0"/>
              <a:t>임베디드</a:t>
            </a:r>
            <a:r>
              <a:rPr lang="ko-KR" altLang="en-US" sz="1000" b="1" dirty="0" smtClean="0"/>
              <a:t> 시스템 실험 및 설계 수업에서 진행된 팀 프로젝트입니다</a:t>
            </a:r>
            <a:r>
              <a:rPr lang="en-US" altLang="ko-KR" sz="1000" b="1" dirty="0" smtClean="0"/>
              <a:t>. </a:t>
            </a:r>
            <a:r>
              <a:rPr lang="ko-KR" altLang="en-US" sz="1000" dirty="0" smtClean="0"/>
              <a:t>블루투스를 포함하고 </a:t>
            </a:r>
            <a:r>
              <a:rPr lang="en-US" altLang="ko-KR" sz="1000" dirty="0" smtClean="0"/>
              <a:t>HW/SW </a:t>
            </a:r>
            <a:r>
              <a:rPr lang="ko-KR" altLang="en-US" sz="1000" dirty="0" smtClean="0"/>
              <a:t>모두 구현하는 프로젝트로 장애물을 피해 목적지까지 길을 찾는 로봇을 제작하였습니다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b="1" dirty="0"/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미션 수행 알고리즘 개발</a:t>
            </a:r>
            <a:endParaRPr lang="en-US" altLang="ko-KR" sz="1000" dirty="0" smtClean="0"/>
          </a:p>
          <a:p>
            <a:r>
              <a:rPr lang="ko-KR" altLang="en-US" sz="1000" dirty="0" smtClean="0"/>
              <a:t>출발 지점에서 목적지까지의 </a:t>
            </a:r>
            <a:r>
              <a:rPr lang="ko-KR" altLang="en-US" sz="1000" u="sng" dirty="0" smtClean="0"/>
              <a:t>경로가 존재한다면 어떠한 경우에도</a:t>
            </a:r>
            <a:r>
              <a:rPr lang="ko-KR" altLang="en-US" sz="1000" dirty="0" smtClean="0"/>
              <a:t> </a:t>
            </a:r>
            <a:r>
              <a:rPr lang="ko-KR" altLang="en-US" sz="1000" u="sng" dirty="0" smtClean="0"/>
              <a:t>장애물을 피해 목적지에 도달하는 알고리즘을 개발</a:t>
            </a:r>
            <a:r>
              <a:rPr lang="en-US" altLang="ko-KR" sz="1000" u="sng" dirty="0" smtClean="0"/>
              <a:t>, </a:t>
            </a:r>
            <a:r>
              <a:rPr lang="ko-KR" altLang="en-US" sz="1000" u="sng" dirty="0" smtClean="0"/>
              <a:t>구현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예산 부족으로 발생한 문제 해결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r>
              <a:rPr lang="ko-KR" altLang="en-US" sz="1000" dirty="0" smtClean="0"/>
              <a:t>방위각 센서를 예산 문제로 사지 못하였습니다</a:t>
            </a:r>
            <a:r>
              <a:rPr lang="en-US" altLang="ko-KR" sz="1000" dirty="0" smtClean="0"/>
              <a:t>.</a:t>
            </a:r>
            <a:r>
              <a:rPr lang="ko-KR" altLang="en-US" sz="1000" dirty="0" smtClean="0"/>
              <a:t> 정확한 회전을 위해 </a:t>
            </a:r>
            <a:r>
              <a:rPr lang="en-US" altLang="ko-KR" sz="1000" dirty="0" smtClean="0"/>
              <a:t>HW </a:t>
            </a:r>
            <a:r>
              <a:rPr lang="ko-KR" altLang="en-US" sz="1000" dirty="0" smtClean="0"/>
              <a:t>설계 담당 팀원과 의논하여 </a:t>
            </a:r>
            <a:r>
              <a:rPr lang="ko-KR" altLang="en-US" sz="1000" u="sng" dirty="0" smtClean="0"/>
              <a:t>회전 속도</a:t>
            </a:r>
            <a:r>
              <a:rPr lang="en-US" altLang="ko-KR" sz="1000" u="sng" dirty="0" smtClean="0"/>
              <a:t>, </a:t>
            </a:r>
            <a:r>
              <a:rPr lang="ko-KR" altLang="en-US" sz="1000" u="sng" dirty="0" smtClean="0"/>
              <a:t>회전 시간 등을 분석</a:t>
            </a:r>
            <a:r>
              <a:rPr lang="en-US" altLang="ko-KR" sz="1000" u="sng" dirty="0" smtClean="0"/>
              <a:t>, </a:t>
            </a:r>
            <a:r>
              <a:rPr lang="ko-KR" altLang="en-US" sz="1000" u="sng" dirty="0" smtClean="0"/>
              <a:t>비교하여 원하는 </a:t>
            </a:r>
            <a:r>
              <a:rPr lang="ko-KR" altLang="en-US" sz="1000" u="sng" dirty="0" err="1" smtClean="0"/>
              <a:t>회전량을</a:t>
            </a:r>
            <a:r>
              <a:rPr lang="ko-KR" altLang="en-US" sz="1000" u="sng" dirty="0" smtClean="0"/>
              <a:t> </a:t>
            </a:r>
            <a:r>
              <a:rPr lang="ko-KR" altLang="en-US" sz="1000" u="sng" dirty="0" err="1" smtClean="0"/>
              <a:t>구현</a:t>
            </a:r>
            <a:r>
              <a:rPr lang="ko-KR" altLang="en-US" sz="1000" dirty="0" err="1" smtClean="0"/>
              <a:t>해내었습니다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b="1" dirty="0">
              <a:solidFill>
                <a:schemeClr val="tx2"/>
              </a:solidFill>
            </a:endParaRPr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블루투스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r>
              <a:rPr lang="ko-KR" altLang="en-US" sz="1000" dirty="0" smtClean="0"/>
              <a:t>블루투스를 통한 </a:t>
            </a:r>
            <a:r>
              <a:rPr lang="ko-KR" altLang="en-US" sz="1000" u="sng" dirty="0" smtClean="0"/>
              <a:t>신호는 </a:t>
            </a:r>
            <a:r>
              <a:rPr lang="en-US" altLang="ko-KR" sz="1000" u="sng" dirty="0" smtClean="0"/>
              <a:t>Interrupt</a:t>
            </a:r>
            <a:r>
              <a:rPr lang="ko-KR" altLang="en-US" sz="1000" u="sng" dirty="0" smtClean="0"/>
              <a:t>를 통해 하드웨어를 조작</a:t>
            </a:r>
            <a:r>
              <a:rPr lang="ko-KR" altLang="en-US" sz="1000" dirty="0" smtClean="0"/>
              <a:t>하여 최우선적으로 하드웨어를 제어하게끔 만들었습니다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이를 통해 </a:t>
            </a:r>
            <a:r>
              <a:rPr lang="en-US" altLang="ko-KR" sz="1000" u="sng" dirty="0" smtClean="0"/>
              <a:t>Bluetooth</a:t>
            </a:r>
            <a:r>
              <a:rPr lang="ko-KR" altLang="en-US" sz="1000" u="sng" dirty="0" smtClean="0"/>
              <a:t>의 구성 방식과 </a:t>
            </a:r>
            <a:r>
              <a:rPr lang="en-US" altLang="ko-KR" sz="1000" u="sng" dirty="0" smtClean="0"/>
              <a:t>Interrupt</a:t>
            </a:r>
            <a:r>
              <a:rPr lang="ko-KR" altLang="en-US" sz="1000" u="sng" dirty="0" smtClean="0"/>
              <a:t>의 제어 방식</a:t>
            </a:r>
            <a:r>
              <a:rPr lang="ko-KR" altLang="en-US" sz="1000" dirty="0" smtClean="0"/>
              <a:t>을 학습할 수 있었습니다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장애물과 경로 시각화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r>
              <a:rPr lang="ko-KR" altLang="en-US" sz="1000" dirty="0" smtClean="0"/>
              <a:t>로봇의 </a:t>
            </a:r>
            <a:r>
              <a:rPr lang="ko-KR" altLang="en-US" sz="1000" u="sng" dirty="0" smtClean="0"/>
              <a:t>위치 정보는 보드의 메모리</a:t>
            </a:r>
            <a:r>
              <a:rPr lang="en-US" altLang="ko-KR" sz="1000" u="sng" dirty="0" smtClean="0"/>
              <a:t> </a:t>
            </a:r>
            <a:r>
              <a:rPr lang="ko-KR" altLang="en-US" sz="1000" u="sng" dirty="0" smtClean="0"/>
              <a:t>내부 구조체에 저장</a:t>
            </a:r>
            <a:r>
              <a:rPr lang="ko-KR" altLang="en-US" sz="1000" dirty="0" smtClean="0"/>
              <a:t>되어 그 정보를 통해 </a:t>
            </a:r>
            <a:r>
              <a:rPr lang="en-US" altLang="ko-KR" sz="1000" u="sng" dirty="0" smtClean="0"/>
              <a:t>LCD</a:t>
            </a:r>
            <a:r>
              <a:rPr lang="ko-KR" altLang="en-US" sz="1000" u="sng" dirty="0" smtClean="0"/>
              <a:t>에 로봇의 경로와 장애물의 위치를 </a:t>
            </a:r>
            <a:r>
              <a:rPr lang="ko-KR" altLang="en-US" sz="1000" u="sng" dirty="0" err="1" smtClean="0"/>
              <a:t>시각화</a:t>
            </a:r>
            <a:r>
              <a:rPr lang="ko-KR" altLang="en-US" sz="1000" dirty="0" err="1" smtClean="0"/>
              <a:t>하였습니다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이는 </a:t>
            </a:r>
            <a:r>
              <a:rPr lang="ko-KR" altLang="en-US" sz="1000" u="sng" dirty="0" smtClean="0"/>
              <a:t>팀원들이 제 알고리즘을 이해하는데 도움</a:t>
            </a:r>
            <a:r>
              <a:rPr lang="ko-KR" altLang="en-US" sz="1000" dirty="0" smtClean="0"/>
              <a:t>이 되었고</a:t>
            </a:r>
            <a:r>
              <a:rPr lang="en-US" altLang="ko-KR" sz="1000" dirty="0" smtClean="0"/>
              <a:t>,</a:t>
            </a:r>
            <a:r>
              <a:rPr lang="ko-KR" altLang="en-US" sz="1000" dirty="0" smtClean="0"/>
              <a:t> 회의를 거쳐 알고리즘을 고도화할 수 있었습니다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pic>
        <p:nvPicPr>
          <p:cNvPr id="1026" name="Picture 2" descr="https://lh7-rt.googleusercontent.com/docsz/AD_4nXfjW3WSDOwORaGe8NpaWloIVcbpuu1xxgr1SCpXBopKC-2-GUjk5gZLld3M1kxfCuGrjZZ6779i9M-G5WsupBsfEpS7LB1R_RKQhPYuRi96keluswh7JFxqzFLyVf8KV2BcNLZQ3HoDQ1qTSkHThPLN3A1x?key=5xY7c_Aqp975SHBjZ4fLHw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032" y="589268"/>
            <a:ext cx="1554051" cy="206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730743" y="2649833"/>
            <a:ext cx="214033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" b="1" dirty="0">
                <a:solidFill>
                  <a:schemeClr val="tx2"/>
                </a:solidFill>
              </a:rPr>
              <a:t>시뮬레이션  환경  기반  미션  수행  알고리즘  개발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734858" y="2667275"/>
            <a:ext cx="13244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" b="1" dirty="0" smtClean="0">
                <a:solidFill>
                  <a:schemeClr val="tx2"/>
                </a:solidFill>
              </a:rPr>
              <a:t>자체적인 차량 하드웨어 설계</a:t>
            </a:r>
            <a:endParaRPr lang="ko-KR" altLang="en-US" sz="700" b="1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81806" y="4942893"/>
            <a:ext cx="143821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" b="1" dirty="0" smtClean="0">
                <a:solidFill>
                  <a:schemeClr val="tx2"/>
                </a:solidFill>
              </a:rPr>
              <a:t>SW </a:t>
            </a:r>
            <a:r>
              <a:rPr lang="ko-KR" altLang="en-US" sz="700" b="1" dirty="0" smtClean="0">
                <a:solidFill>
                  <a:schemeClr val="tx2"/>
                </a:solidFill>
              </a:rPr>
              <a:t>구조도 </a:t>
            </a:r>
            <a:r>
              <a:rPr lang="en-US" altLang="ko-KR" sz="700" b="1" dirty="0" smtClean="0">
                <a:solidFill>
                  <a:schemeClr val="tx2"/>
                </a:solidFill>
              </a:rPr>
              <a:t>/ IT </a:t>
            </a:r>
            <a:r>
              <a:rPr lang="ko-KR" altLang="en-US" sz="700" b="1" dirty="0" smtClean="0">
                <a:solidFill>
                  <a:schemeClr val="tx2"/>
                </a:solidFill>
              </a:rPr>
              <a:t>발생시 처리 과정</a:t>
            </a:r>
            <a:endParaRPr lang="ko-KR" altLang="en-US" sz="700" b="1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580171" y="4940904"/>
            <a:ext cx="17876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" b="1" dirty="0" smtClean="0">
                <a:solidFill>
                  <a:schemeClr val="tx2"/>
                </a:solidFill>
              </a:rPr>
              <a:t>장애물</a:t>
            </a:r>
            <a:r>
              <a:rPr lang="en-US" altLang="ko-KR" sz="700" b="1" dirty="0" smtClean="0">
                <a:solidFill>
                  <a:schemeClr val="tx2"/>
                </a:solidFill>
              </a:rPr>
              <a:t>(</a:t>
            </a:r>
            <a:r>
              <a:rPr lang="en-US" altLang="ko-KR" sz="700" b="1" dirty="0">
                <a:solidFill>
                  <a:schemeClr val="accent2"/>
                </a:solidFill>
              </a:rPr>
              <a:t>R</a:t>
            </a:r>
            <a:r>
              <a:rPr lang="en-US" altLang="ko-KR" sz="700" b="1" dirty="0" smtClean="0">
                <a:solidFill>
                  <a:schemeClr val="tx2"/>
                </a:solidFill>
              </a:rPr>
              <a:t>)</a:t>
            </a:r>
            <a:r>
              <a:rPr lang="ko-KR" altLang="en-US" sz="700" b="1" dirty="0" smtClean="0">
                <a:solidFill>
                  <a:schemeClr val="tx2"/>
                </a:solidFill>
              </a:rPr>
              <a:t>과</a:t>
            </a:r>
            <a:r>
              <a:rPr lang="en-US" altLang="ko-KR" sz="700" b="1" dirty="0" smtClean="0">
                <a:solidFill>
                  <a:schemeClr val="tx2"/>
                </a:solidFill>
              </a:rPr>
              <a:t> </a:t>
            </a:r>
            <a:r>
              <a:rPr lang="ko-KR" altLang="en-US" sz="700" b="1" dirty="0" smtClean="0">
                <a:solidFill>
                  <a:schemeClr val="tx2"/>
                </a:solidFill>
              </a:rPr>
              <a:t>경로</a:t>
            </a:r>
            <a:r>
              <a:rPr lang="en-US" altLang="ko-KR" sz="700" b="1" dirty="0" smtClean="0">
                <a:solidFill>
                  <a:schemeClr val="tx2"/>
                </a:solidFill>
              </a:rPr>
              <a:t>(B)</a:t>
            </a:r>
            <a:r>
              <a:rPr lang="ko-KR" altLang="en-US" sz="700" b="1" dirty="0" smtClean="0">
                <a:solidFill>
                  <a:schemeClr val="tx2"/>
                </a:solidFill>
              </a:rPr>
              <a:t>가 표시된 </a:t>
            </a:r>
            <a:r>
              <a:rPr lang="en-US" altLang="ko-KR" sz="700" b="1" dirty="0" smtClean="0">
                <a:solidFill>
                  <a:schemeClr val="tx2"/>
                </a:solidFill>
              </a:rPr>
              <a:t>LCD </a:t>
            </a:r>
            <a:r>
              <a:rPr lang="ko-KR" altLang="en-US" sz="700" b="1" dirty="0" smtClean="0">
                <a:solidFill>
                  <a:schemeClr val="tx2"/>
                </a:solidFill>
              </a:rPr>
              <a:t>스크린</a:t>
            </a:r>
            <a:endParaRPr lang="ko-KR" altLang="en-US" sz="7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58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1715" y="2400045"/>
            <a:ext cx="201485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End</a:t>
            </a:r>
            <a:r>
              <a:rPr spc="-30" dirty="0"/>
              <a:t> </a:t>
            </a:r>
            <a:r>
              <a:rPr spc="-10" dirty="0"/>
              <a:t>of</a:t>
            </a:r>
            <a:r>
              <a:rPr spc="-35" dirty="0"/>
              <a:t> </a:t>
            </a:r>
            <a:r>
              <a:rPr spc="-10" dirty="0"/>
              <a:t>Document</a:t>
            </a:r>
          </a:p>
        </p:txBody>
      </p:sp>
      <p:sp>
        <p:nvSpPr>
          <p:cNvPr id="3" name="object 3"/>
          <p:cNvSpPr/>
          <p:nvPr/>
        </p:nvSpPr>
        <p:spPr>
          <a:xfrm>
            <a:off x="3572255" y="2773679"/>
            <a:ext cx="2002155" cy="0"/>
          </a:xfrm>
          <a:custGeom>
            <a:avLst/>
            <a:gdLst/>
            <a:ahLst/>
            <a:cxnLst/>
            <a:rect l="l" t="t" r="r" b="b"/>
            <a:pathLst>
              <a:path w="2002154">
                <a:moveTo>
                  <a:pt x="0" y="0"/>
                </a:moveTo>
                <a:lnTo>
                  <a:pt x="2001901" y="0"/>
                </a:lnTo>
              </a:path>
            </a:pathLst>
          </a:custGeom>
          <a:ln w="18288">
            <a:solidFill>
              <a:srgbClr val="67F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86264" y="3263550"/>
            <a:ext cx="2371414" cy="14757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 cap="flat">
            <a:solidFill>
              <a:schemeClr val="tx2">
                <a:lumMod val="20000"/>
                <a:lumOff val="80000"/>
              </a:schemeClr>
            </a:solidFill>
          </a:ln>
          <a:effectLst>
            <a:softEdge rad="88900"/>
          </a:effectLst>
        </p:spPr>
        <p:txBody>
          <a:bodyPr vert="horz" wrap="square" lIns="144000" tIns="144000" rIns="144000" bIns="14400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lang="ko-KR" altLang="en-US" sz="1100" b="1" dirty="0" smtClean="0"/>
              <a:t>요구사항을 빠르게 파악하고 실현하는 </a:t>
            </a:r>
            <a:r>
              <a:rPr lang="en-US" altLang="ko-KR" sz="1100" b="1" dirty="0" smtClean="0"/>
              <a:t>SW</a:t>
            </a:r>
            <a:r>
              <a:rPr lang="ko-KR" altLang="en-US" sz="1100" b="1" dirty="0" smtClean="0"/>
              <a:t> 개발자</a:t>
            </a:r>
            <a:r>
              <a:rPr lang="en-US" altLang="ko-KR" sz="1100" b="1" dirty="0" smtClean="0"/>
              <a:t>, </a:t>
            </a:r>
            <a:r>
              <a:rPr lang="ko-KR" altLang="en-US" sz="1100" b="1" dirty="0" err="1" smtClean="0"/>
              <a:t>강준우</a:t>
            </a:r>
            <a:r>
              <a:rPr lang="ko-KR" altLang="en-US" sz="1100" b="1" dirty="0" smtClean="0"/>
              <a:t> 입니다</a:t>
            </a:r>
            <a:r>
              <a:rPr lang="en-US" altLang="ko-KR" sz="1100" b="1" dirty="0" smtClean="0"/>
              <a:t>.</a:t>
            </a:r>
            <a:br>
              <a:rPr lang="en-US" altLang="ko-KR" sz="1100" b="1" dirty="0" smtClean="0"/>
            </a:br>
            <a:endParaRPr sz="1100" b="1" dirty="0" smtClean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r>
              <a:rPr lang="ko-KR" altLang="en-US" sz="1100" dirty="0" smtClean="0">
                <a:latin typeface="Times New Roman"/>
                <a:cs typeface="Times New Roman"/>
              </a:rPr>
              <a:t>다양한 시각에서</a:t>
            </a:r>
            <a:r>
              <a:rPr lang="ko-KR" altLang="en-US" sz="1100" dirty="0">
                <a:latin typeface="Times New Roman"/>
                <a:cs typeface="Times New Roman"/>
              </a:rPr>
              <a:t>의</a:t>
            </a:r>
            <a:r>
              <a:rPr lang="ko-KR" altLang="en-US" sz="1100" dirty="0" smtClean="0">
                <a:latin typeface="Times New Roman"/>
                <a:cs typeface="Times New Roman"/>
              </a:rPr>
              <a:t> 효과적인 해결책 제시를 목표로 지속적인 학습과 소통 역량 기르기를 이어나가고 있습니다</a:t>
            </a:r>
            <a:r>
              <a:rPr lang="en-US" altLang="ko-KR" sz="1100" dirty="0" smtClean="0">
                <a:latin typeface="Times New Roman"/>
                <a:cs typeface="Times New Roman"/>
              </a:rPr>
              <a:t>.</a:t>
            </a:r>
            <a:endParaRPr lang="en-US" altLang="ko-KR" sz="1200" dirty="0" smtClean="0">
              <a:latin typeface="Times New Roman"/>
              <a:cs typeface="Times New Roman"/>
            </a:endParaRPr>
          </a:p>
        </p:txBody>
      </p:sp>
      <p:sp>
        <p:nvSpPr>
          <p:cNvPr id="18" name="object 2"/>
          <p:cNvSpPr/>
          <p:nvPr/>
        </p:nvSpPr>
        <p:spPr>
          <a:xfrm>
            <a:off x="152400" y="138445"/>
            <a:ext cx="8839200" cy="74279"/>
          </a:xfrm>
          <a:custGeom>
            <a:avLst/>
            <a:gdLst/>
            <a:ahLst/>
            <a:cxnLst/>
            <a:rect l="l" t="t" r="r" b="b"/>
            <a:pathLst>
              <a:path w="2855595">
                <a:moveTo>
                  <a:pt x="0" y="0"/>
                </a:moveTo>
                <a:lnTo>
                  <a:pt x="2855341" y="0"/>
                </a:lnTo>
              </a:path>
            </a:pathLst>
          </a:custGeom>
          <a:ln w="36576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20" name="직선 연결선 19"/>
          <p:cNvCxnSpPr/>
          <p:nvPr/>
        </p:nvCxnSpPr>
        <p:spPr>
          <a:xfrm>
            <a:off x="2755900" y="365125"/>
            <a:ext cx="0" cy="45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5465" y="705822"/>
            <a:ext cx="606909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C, C++, Python, Java</a:t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IAR, </a:t>
            </a:r>
            <a:r>
              <a:rPr lang="en-US" altLang="ko-KR" sz="1100" dirty="0" err="1">
                <a:latin typeface="Arial" panose="020B0604020202020204" pitchFamily="34" charset="0"/>
                <a:cs typeface="Arial" panose="020B0604020202020204" pitchFamily="34" charset="0"/>
              </a:rPr>
              <a:t>SpringBoot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Flutter</a:t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  <a:r>
              <a:rPr lang="en-US" altLang="ko-KR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Docker-Compose, Apache, AWS EC2,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Windows, Linux</a:t>
            </a:r>
          </a:p>
          <a:p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Others</a:t>
            </a:r>
            <a:r>
              <a:rPr lang="en-US" altLang="ko-KR" sz="11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Latex, MySQL,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Firestore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Figma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Discord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596550"/>
            <a:ext cx="1584084" cy="2376127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5" name="TextBox 24"/>
          <p:cNvSpPr txBox="1"/>
          <p:nvPr/>
        </p:nvSpPr>
        <p:spPr>
          <a:xfrm>
            <a:off x="3025465" y="2190473"/>
            <a:ext cx="566133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Engineering</a:t>
            </a:r>
            <a:endParaRPr lang="en-US" altLang="ko-KR" sz="11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Spring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JPA, Query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기반으로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API,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구축 및 배포</a:t>
            </a:r>
            <a:endParaRPr lang="en-US" altLang="ko-KR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Docker-Compose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를 통한 서버 배포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025463" y="3099395"/>
            <a:ext cx="6069097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Version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프로젝트의 버전 관리를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CLI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만으로 완벽히 할 수 있음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Docker-Compose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배포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025464" y="4013795"/>
            <a:ext cx="6069096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Engineering</a:t>
            </a:r>
            <a:endParaRPr lang="en-US" altLang="ko-KR" sz="11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Spring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JPA, Query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기반으로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Backend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개발</a:t>
            </a:r>
            <a:endParaRPr lang="en-US" altLang="ko-KR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Docker-Compose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배포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895600" y="334875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✓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Technology Stack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895600" y="1830027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✓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Tech Stack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4151" y="515111"/>
            <a:ext cx="2855595" cy="0"/>
          </a:xfrm>
          <a:custGeom>
            <a:avLst/>
            <a:gdLst/>
            <a:ahLst/>
            <a:cxnLst/>
            <a:rect l="l" t="t" r="r" b="b"/>
            <a:pathLst>
              <a:path w="2855595">
                <a:moveTo>
                  <a:pt x="0" y="0"/>
                </a:moveTo>
                <a:lnTo>
                  <a:pt x="2855341" y="0"/>
                </a:lnTo>
              </a:path>
            </a:pathLst>
          </a:custGeom>
          <a:ln w="36576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6186" y="554558"/>
            <a:ext cx="2797175" cy="1251624"/>
          </a:xfrm>
          <a:prstGeom prst="rect">
            <a:avLst/>
          </a:prstGeom>
        </p:spPr>
        <p:txBody>
          <a:bodyPr vert="horz" wrap="square" lIns="0" tIns="42544" rIns="0" bIns="0" rtlCol="0">
            <a:spAutoFit/>
          </a:bodyPr>
          <a:lstStyle/>
          <a:p>
            <a:pPr marL="12700" marR="5080">
              <a:lnSpc>
                <a:spcPts val="4680"/>
              </a:lnSpc>
              <a:spcBef>
                <a:spcPts val="334"/>
              </a:spcBef>
            </a:pPr>
            <a:r>
              <a:rPr sz="4000" spc="-130" dirty="0">
                <a:latin typeface="Arial MT"/>
              </a:rPr>
              <a:t>P</a:t>
            </a:r>
            <a:r>
              <a:rPr sz="4000" spc="-165" dirty="0">
                <a:latin typeface="Arial MT"/>
              </a:rPr>
              <a:t>O</a:t>
            </a:r>
            <a:r>
              <a:rPr sz="4000" spc="-250" dirty="0">
                <a:latin typeface="Arial MT"/>
              </a:rPr>
              <a:t>R</a:t>
            </a:r>
            <a:r>
              <a:rPr sz="4000" spc="-170" dirty="0">
                <a:latin typeface="Arial MT"/>
              </a:rPr>
              <a:t>T</a:t>
            </a:r>
            <a:r>
              <a:rPr sz="4000" spc="-95" dirty="0">
                <a:latin typeface="Arial MT"/>
              </a:rPr>
              <a:t>F</a:t>
            </a:r>
            <a:r>
              <a:rPr sz="4000" spc="-190" dirty="0">
                <a:latin typeface="Arial MT"/>
              </a:rPr>
              <a:t>O</a:t>
            </a:r>
            <a:r>
              <a:rPr sz="4000" spc="-335" dirty="0">
                <a:latin typeface="Arial MT"/>
              </a:rPr>
              <a:t>L</a:t>
            </a:r>
            <a:r>
              <a:rPr sz="4000" spc="-110" dirty="0">
                <a:latin typeface="Arial MT"/>
              </a:rPr>
              <a:t>I</a:t>
            </a:r>
            <a:r>
              <a:rPr sz="4000" spc="-60" dirty="0">
                <a:latin typeface="Arial MT"/>
              </a:rPr>
              <a:t>O  </a:t>
            </a:r>
            <a:r>
              <a:rPr sz="4000" spc="-145" dirty="0">
                <a:latin typeface="Arial MT"/>
              </a:rPr>
              <a:t>CONTENTS</a:t>
            </a:r>
            <a:endParaRPr sz="4000" dirty="0">
              <a:latin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63396" y="3019044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3396" y="3525011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63396" y="4165091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23491" y="2550032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A4A4A4"/>
                </a:solidFill>
                <a:latin typeface="Times New Roman"/>
                <a:cs typeface="Times New Roman"/>
              </a:rPr>
              <a:t>01.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00857" y="2650616"/>
            <a:ext cx="8915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Smart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Factory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386960" y="2656010"/>
            <a:ext cx="427545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15" dirty="0" smtClean="0">
                <a:latin typeface="Times New Roman"/>
                <a:cs typeface="Times New Roman"/>
              </a:rPr>
              <a:t>철강 표면 결함 검출 및 분류 </a:t>
            </a:r>
            <a:r>
              <a:rPr lang="en-US" altLang="ko-KR" sz="1200" spc="-15" dirty="0" smtClean="0">
                <a:latin typeface="Times New Roman"/>
                <a:cs typeface="Times New Roman"/>
              </a:rPr>
              <a:t>AI </a:t>
            </a:r>
            <a:r>
              <a:rPr lang="ko-KR" altLang="en-US" sz="1200" spc="-15" dirty="0" smtClean="0">
                <a:latin typeface="Times New Roman"/>
                <a:cs typeface="Times New Roman"/>
              </a:rPr>
              <a:t>모델 개발</a:t>
            </a:r>
            <a:endParaRPr lang="en-US" altLang="ko-KR" sz="1200" spc="-15" dirty="0" smtClean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23491" y="3056077"/>
            <a:ext cx="3975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0" dirty="0">
                <a:solidFill>
                  <a:srgbClr val="A4A4A4"/>
                </a:solidFill>
                <a:latin typeface="Times New Roman"/>
                <a:cs typeface="Times New Roman"/>
              </a:rPr>
              <a:t>02.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02966" y="3156661"/>
            <a:ext cx="6000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o</a:t>
            </a:r>
            <a:r>
              <a:rPr sz="1200" spc="-35" dirty="0">
                <a:latin typeface="Times New Roman"/>
                <a:cs typeface="Times New Roman"/>
              </a:rPr>
              <a:t> C</a:t>
            </a:r>
            <a:r>
              <a:rPr sz="1200" spc="-20" dirty="0">
                <a:latin typeface="Times New Roman"/>
                <a:cs typeface="Times New Roman"/>
              </a:rPr>
              <a:t>r</a:t>
            </a:r>
            <a:r>
              <a:rPr sz="1200" spc="-70" dirty="0">
                <a:latin typeface="Times New Roman"/>
                <a:cs typeface="Times New Roman"/>
              </a:rPr>
              <a:t>i</a:t>
            </a:r>
            <a:r>
              <a:rPr sz="1200" spc="-75" dirty="0">
                <a:latin typeface="Times New Roman"/>
                <a:cs typeface="Times New Roman"/>
              </a:rPr>
              <a:t>m</a:t>
            </a:r>
            <a:r>
              <a:rPr sz="1200" dirty="0">
                <a:latin typeface="Times New Roman"/>
                <a:cs typeface="Times New Roman"/>
              </a:rPr>
              <a:t>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381880" y="3156661"/>
            <a:ext cx="26098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25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200" spc="-25" dirty="0" smtClean="0">
                <a:latin typeface="Times New Roman"/>
                <a:cs typeface="Times New Roman"/>
              </a:rPr>
              <a:t> 예측 애플리케이션 서비스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23491" y="3629964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A4A4A4"/>
                </a:solidFill>
                <a:latin typeface="Times New Roman"/>
                <a:cs typeface="Times New Roman"/>
              </a:rPr>
              <a:t>03.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90876" y="3730548"/>
            <a:ext cx="11106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Navigation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Robot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381880" y="3639456"/>
            <a:ext cx="4083685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smtClean="0">
                <a:latin typeface="Times New Roman"/>
                <a:cs typeface="Times New Roman"/>
              </a:rPr>
              <a:t>블루투스 통신을 이용한 방향 안내 및 자동 주행 로봇</a:t>
            </a:r>
            <a:endParaRPr lang="en-US" altLang="ko-KR" sz="1200" spc="-5" dirty="0" smtClean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smtClean="0">
                <a:latin typeface="Times New Roman"/>
                <a:cs typeface="Times New Roman"/>
              </a:rPr>
              <a:t>장애물과 움직인 경로를 실시간으로 모니터에 표시</a:t>
            </a:r>
            <a:endParaRPr sz="1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19566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0" tIns="76835" rIns="0" bIns="7200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 MT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 MT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 MT"/>
                <a:cs typeface="Arial"/>
              </a:rPr>
              <a:t>1</a:t>
            </a:r>
            <a:endParaRPr sz="1100" dirty="0">
              <a:latin typeface="Arial MT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0310" y="984961"/>
            <a:ext cx="3656889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70" dirty="0">
                <a:latin typeface="Arial MT"/>
              </a:rPr>
              <a:t>Smart</a:t>
            </a:r>
            <a:r>
              <a:rPr sz="4000" spc="140" dirty="0">
                <a:latin typeface="Arial MT"/>
              </a:rPr>
              <a:t> </a:t>
            </a:r>
            <a:r>
              <a:rPr sz="4000" spc="-130" dirty="0">
                <a:latin typeface="Arial MT"/>
              </a:rPr>
              <a:t>Factory</a:t>
            </a:r>
            <a:endParaRPr sz="4000" dirty="0">
              <a:latin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640578" y="2773679"/>
            <a:ext cx="2904724" cy="39370"/>
            <a:chOff x="6114288" y="2773679"/>
            <a:chExt cx="2588895" cy="39370"/>
          </a:xfrm>
          <a:solidFill>
            <a:schemeClr val="tx2"/>
          </a:solidFill>
        </p:grpSpPr>
        <p:sp>
          <p:nvSpPr>
            <p:cNvPr id="5" name="object 5"/>
            <p:cNvSpPr/>
            <p:nvPr/>
          </p:nvSpPr>
          <p:spPr>
            <a:xfrm>
              <a:off x="6149340" y="2793491"/>
              <a:ext cx="2553970" cy="0"/>
            </a:xfrm>
            <a:custGeom>
              <a:avLst/>
              <a:gdLst/>
              <a:ahLst/>
              <a:cxnLst/>
              <a:rect l="l" t="t" r="r" b="b"/>
              <a:pathLst>
                <a:path w="2553970">
                  <a:moveTo>
                    <a:pt x="0" y="0"/>
                  </a:moveTo>
                  <a:lnTo>
                    <a:pt x="2553716" y="0"/>
                  </a:lnTo>
                </a:path>
              </a:pathLst>
            </a:custGeom>
            <a:grpFill/>
            <a:ln w="914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17336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18860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6" y="0"/>
                  </a:lnTo>
                  <a:lnTo>
                    <a:pt x="23367" y="0"/>
                  </a:lnTo>
                  <a:lnTo>
                    <a:pt x="30099" y="6731"/>
                  </a:lnTo>
                  <a:lnTo>
                    <a:pt x="30099" y="14986"/>
                  </a:lnTo>
                  <a:lnTo>
                    <a:pt x="30099" y="23368"/>
                  </a:lnTo>
                  <a:lnTo>
                    <a:pt x="23367" y="30099"/>
                  </a:lnTo>
                  <a:lnTo>
                    <a:pt x="14986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grpFill/>
            <a:ln w="914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038600" y="2498725"/>
            <a:ext cx="4905758" cy="1388201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b="1" spc="-10" dirty="0">
                <a:latin typeface="Arial MT"/>
                <a:cs typeface="Arial" panose="020B0604020202020204" pitchFamily="34" charset="0"/>
              </a:rPr>
              <a:t>About</a:t>
            </a:r>
            <a:r>
              <a:rPr sz="1800" b="1" spc="-65" dirty="0">
                <a:latin typeface="Arial MT"/>
                <a:cs typeface="Arial" panose="020B0604020202020204" pitchFamily="34" charset="0"/>
              </a:rPr>
              <a:t> </a:t>
            </a:r>
            <a:r>
              <a:rPr sz="1800" b="1" spc="-10" dirty="0">
                <a:latin typeface="Arial MT"/>
                <a:cs typeface="Arial" panose="020B0604020202020204" pitchFamily="34" charset="0"/>
              </a:rPr>
              <a:t>project</a:t>
            </a:r>
            <a:endParaRPr sz="1800" dirty="0">
              <a:latin typeface="Arial MT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철강 불량 검출 및 분류 </a:t>
            </a:r>
            <a:r>
              <a:rPr lang="en-US" altLang="ko-KR" sz="14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 </a:t>
            </a:r>
            <a:r>
              <a:rPr lang="ko-KR" altLang="en-US" sz="14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모델</a:t>
            </a:r>
            <a:endParaRPr lang="en-US" sz="1400" spc="-1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자체 개발한 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AI, JPA </a:t>
            </a: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및 서버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spc="-2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AWS ec2</a:t>
            </a: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로 제작 및 배포함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700">
              <a:lnSpc>
                <a:spcPct val="150000"/>
              </a:lnSpc>
            </a:pPr>
            <a:r>
              <a:rPr lang="ko-KR" altLang="en-US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은상 수상</a:t>
            </a:r>
            <a:r>
              <a:rPr lang="en-US" altLang="ko-KR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(52</a:t>
            </a:r>
            <a:r>
              <a:rPr lang="ko-KR" altLang="en-US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개 팀 중</a:t>
            </a:r>
            <a:r>
              <a:rPr lang="en-US" altLang="ko-KR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104053"/>
            <a:ext cx="2418932" cy="337272"/>
          </a:xfrm>
          <a:prstGeom prst="rect">
            <a:avLst/>
          </a:prstGeom>
          <a:noFill/>
        </p:spPr>
        <p:txBody>
          <a:bodyPr vert="horz" wrap="non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100" dirty="0" smtClean="0">
                <a:solidFill>
                  <a:schemeClr val="bg1"/>
                </a:solidFill>
                <a:latin typeface="Arial MT"/>
                <a:cs typeface="Arial" panose="020B0604020202020204" pitchFamily="34" charset="0"/>
              </a:rPr>
              <a:t>01. Smart </a:t>
            </a:r>
            <a:r>
              <a:rPr lang="en-US" sz="2100" dirty="0" smtClean="0">
                <a:solidFill>
                  <a:schemeClr val="bg1"/>
                </a:solidFill>
                <a:latin typeface="Arial MT"/>
                <a:cs typeface="Arial" panose="020B0604020202020204" pitchFamily="34" charset="0"/>
              </a:rPr>
              <a:t>Factory</a:t>
            </a:r>
            <a:endParaRPr sz="2100" dirty="0">
              <a:solidFill>
                <a:schemeClr val="bg1"/>
              </a:solidFill>
              <a:latin typeface="Arial MT"/>
              <a:cs typeface="Arial" panose="020B0604020202020204" pitchFamily="34" charset="0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400498"/>
              </p:ext>
            </p:extLst>
          </p:nvPr>
        </p:nvGraphicFramePr>
        <p:xfrm>
          <a:off x="4495800" y="974725"/>
          <a:ext cx="4419600" cy="40081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6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3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+mj-lt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od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04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~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11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(7</a:t>
                      </a:r>
                      <a:r>
                        <a:rPr sz="1050" spc="-6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개월</a:t>
                      </a: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Members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총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3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명</a:t>
                      </a:r>
                      <a:r>
                        <a:rPr sz="1050" spc="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(100%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기여</a:t>
                      </a:r>
                      <a:r>
                        <a:rPr sz="1050" spc="5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for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FE, BE</a:t>
                      </a:r>
                      <a:r>
                        <a:rPr sz="1050" spc="-2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7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600" dirty="0">
                        <a:latin typeface="+mj-lt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+mj-lt"/>
                          <a:cs typeface="Times New Roman"/>
                        </a:rPr>
                        <a:t>Objective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50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ts val="1255"/>
                        </a:lnSpc>
                      </a:pPr>
                      <a:r>
                        <a:rPr lang="ko-KR" altLang="en-US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데이터의 불균형에 따른 </a:t>
                      </a:r>
                      <a:r>
                        <a:rPr lang="en-US" altLang="ko-KR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AI </a:t>
                      </a:r>
                      <a:r>
                        <a:rPr lang="ko-KR" altLang="en-US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성능 저하 해결</a:t>
                      </a:r>
                      <a:r>
                        <a:rPr lang="en-US" altLang="ko-KR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endParaRPr lang="en-US" altLang="ko-KR" sz="1050" spc="-1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 algn="ctr">
                        <a:lnSpc>
                          <a:spcPts val="1255"/>
                        </a:lnSpc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데이터를 저장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관리할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APP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과 서버의 개발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508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4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00">
                        <a:latin typeface="+mj-lt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Content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190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AI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모델 개발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User Interface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endParaRPr lang="en-US" altLang="ko-KR" sz="1050" baseline="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 algn="ctr">
                        <a:lnSpc>
                          <a:spcPct val="100000"/>
                        </a:lnSpc>
                      </a:pP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JPA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및 서버 구축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AWS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연동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90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098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100" dirty="0">
                        <a:latin typeface="+mj-lt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sz="1100" dirty="0">
                        <a:latin typeface="+mj-lt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500" dirty="0">
                        <a:latin typeface="+mj-lt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et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s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marR="408305" indent="-289560" algn="l" defTabSz="914400" eaLnBrk="1" fontAlgn="auto" latinLnBrk="0" hangingPunct="1">
                        <a:lnSpc>
                          <a:spcPct val="101000"/>
                        </a:lnSpc>
                        <a:spcBef>
                          <a:spcPts val="27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>
                          <a:tab pos="315595" algn="l"/>
                          <a:tab pos="316230" algn="l"/>
                        </a:tabLst>
                        <a:defRPr/>
                      </a:pP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AI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모델 작성</a:t>
                      </a:r>
                      <a:endParaRPr lang="en-US" altLang="ko-KR" sz="1050" spc="-15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marL="315595" marR="408305" indent="-289560" algn="l" defTabSz="914400" eaLnBrk="1" fontAlgn="auto" latinLnBrk="0" hangingPunct="1">
                        <a:lnSpc>
                          <a:spcPct val="101000"/>
                        </a:lnSpc>
                        <a:spcBef>
                          <a:spcPts val="27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>
                          <a:tab pos="315595" algn="l"/>
                          <a:tab pos="316230" algn="l"/>
                        </a:tabLst>
                        <a:defRPr/>
                      </a:pP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이미지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전처리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관리 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APP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개발</a:t>
                      </a:r>
                      <a:endParaRPr lang="en-US" altLang="ko-KR" sz="1050" spc="-15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marL="315595" marR="408305" indent="-289560" algn="l">
                        <a:lnSpc>
                          <a:spcPct val="101000"/>
                        </a:lnSpc>
                        <a:spcBef>
                          <a:spcPts val="27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Flutter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와 </a:t>
                      </a:r>
                      <a:r>
                        <a:rPr lang="en-US" altLang="ko-KR" sz="1050" spc="-15" dirty="0" err="1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Figma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를 이용한 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UI/UX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계획 및 개발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315595" indent="-290195" algn="l">
                        <a:lnSpc>
                          <a:spcPts val="1250"/>
                        </a:lnSpc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JPA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를 이용하는 서버 구축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AWS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RDS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연동</a:t>
                      </a:r>
                      <a:endParaRPr lang="en-US" altLang="ko-KR" sz="105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3492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163195" marR="157480" indent="63500" algn="ctr">
                        <a:lnSpc>
                          <a:spcPct val="100099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en-US" sz="1050" b="1" spc="-15" dirty="0" smtClean="0"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b="1" spc="5" dirty="0" smtClean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dirty="0" smtClean="0">
                          <a:latin typeface="+mj-lt"/>
                          <a:cs typeface="Times New Roman"/>
                        </a:rPr>
                        <a:t>v</a:t>
                      </a:r>
                      <a:r>
                        <a:rPr sz="1050" b="1" spc="5" dirty="0" smtClean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10" dirty="0" smtClean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-30" dirty="0" smtClean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15" dirty="0" smtClean="0"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b="1" spc="-20" dirty="0" smtClean="0">
                          <a:latin typeface="+mj-lt"/>
                          <a:cs typeface="Times New Roman"/>
                        </a:rPr>
                        <a:t>m</a:t>
                      </a:r>
                      <a:r>
                        <a:rPr sz="1050" b="1" spc="-15" dirty="0" smtClean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40" dirty="0" smtClean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 smtClean="0">
                          <a:latin typeface="+mj-lt"/>
                          <a:cs typeface="Times New Roman"/>
                        </a:rPr>
                        <a:t>t  </a:t>
                      </a:r>
                      <a:r>
                        <a:rPr lang="en-US" sz="1050" b="1" spc="10" dirty="0" smtClean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35" dirty="0" smtClean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 smtClean="0">
                          <a:latin typeface="+mj-lt"/>
                          <a:cs typeface="Times New Roman"/>
                        </a:rPr>
                        <a:t>v</a:t>
                      </a:r>
                      <a:r>
                        <a:rPr sz="1050" b="1" spc="-10" dirty="0" smtClean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spc="10" dirty="0" smtClean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 smtClean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35" dirty="0" smtClean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spc="-20" dirty="0" smtClean="0">
                          <a:latin typeface="+mj-lt"/>
                          <a:cs typeface="Times New Roman"/>
                        </a:rPr>
                        <a:t>m</a:t>
                      </a:r>
                      <a:r>
                        <a:rPr sz="1050" b="1" spc="10" dirty="0" smtClean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35" dirty="0" smtClean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 smtClean="0">
                          <a:latin typeface="+mj-lt"/>
                          <a:cs typeface="Times New Roman"/>
                        </a:rPr>
                        <a:t>t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252729" algn="ctr">
                        <a:lnSpc>
                          <a:spcPct val="101000"/>
                        </a:lnSpc>
                        <a:spcBef>
                          <a:spcPts val="910"/>
                        </a:spcBef>
                      </a:pP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u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tt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t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7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W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7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spc="-2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c</a:t>
                      </a:r>
                      <a:r>
                        <a:rPr sz="1050" spc="-2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5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</a:t>
                      </a:r>
                      <a:r>
                        <a:rPr sz="1050" spc="-9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AVA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g  </a:t>
                      </a:r>
                      <a:r>
                        <a:rPr sz="1050" spc="-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Boot</a:t>
                      </a:r>
                      <a:r>
                        <a:rPr lang="en-US" sz="1050" spc="-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en-US" sz="1050" spc="-35" dirty="0" err="1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Figma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1557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3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lang="en-US" sz="1050" b="1" spc="-10" dirty="0" smtClean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spc="-10" dirty="0" smtClean="0">
                          <a:latin typeface="+mj-lt"/>
                          <a:cs typeface="Times New Roman"/>
                        </a:rPr>
                        <a:t>eference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7112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Github</a:t>
                      </a:r>
                      <a:r>
                        <a:rPr sz="1050" u="sng" spc="-2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 </a:t>
                      </a:r>
                      <a:r>
                        <a:rPr sz="1050" u="sng" spc="-3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Link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7112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495800" y="628015"/>
            <a:ext cx="1682114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chemeClr val="tx2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chemeClr val="tx2"/>
                </a:solidFill>
                <a:latin typeface="Arial"/>
                <a:cs typeface="Arial"/>
              </a:rPr>
              <a:t>project</a:t>
            </a:r>
            <a:endParaRPr sz="16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64" y="1584325"/>
            <a:ext cx="4093574" cy="2620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/>
          <p:cNvGrpSpPr/>
          <p:nvPr/>
        </p:nvGrpSpPr>
        <p:grpSpPr>
          <a:xfrm>
            <a:off x="25404" y="690100"/>
            <a:ext cx="2062810" cy="1892007"/>
            <a:chOff x="-10421" y="712727"/>
            <a:chExt cx="2444561" cy="2242151"/>
          </a:xfrm>
        </p:grpSpPr>
        <p:grpSp>
          <p:nvGrpSpPr>
            <p:cNvPr id="87" name="그룹 86"/>
            <p:cNvGrpSpPr/>
            <p:nvPr/>
          </p:nvGrpSpPr>
          <p:grpSpPr>
            <a:xfrm>
              <a:off x="-10421" y="712727"/>
              <a:ext cx="2444561" cy="2041315"/>
              <a:chOff x="-109956" y="746125"/>
              <a:chExt cx="2444561" cy="2041315"/>
            </a:xfrm>
          </p:grpSpPr>
          <p:pic>
            <p:nvPicPr>
              <p:cNvPr id="4" name="Picture 6">
                <a:extLst>
                  <a:ext uri="{FF2B5EF4-FFF2-40B4-BE49-F238E27FC236}">
                    <a16:creationId xmlns:a16="http://schemas.microsoft.com/office/drawing/2014/main" id="{AFC20D26-D006-065B-4D04-E3E899CF7C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446" t="19090" r="6299" b="8803"/>
              <a:stretch/>
            </p:blipFill>
            <p:spPr bwMode="auto">
              <a:xfrm>
                <a:off x="152399" y="1584325"/>
                <a:ext cx="2182205" cy="12031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그림 4" descr="텍스트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1C0A2E8E-959F-DF30-C42E-1E40D9E092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400" y="746125"/>
                <a:ext cx="2182205" cy="728598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21A3D0-32A4-239F-743B-CE8910003C70}"/>
                  </a:ext>
                </a:extLst>
              </p:cNvPr>
              <p:cNvSpPr txBox="1"/>
              <p:nvPr/>
            </p:nvSpPr>
            <p:spPr>
              <a:xfrm>
                <a:off x="-32254" y="1544969"/>
                <a:ext cx="242374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[3]</a:t>
                </a:r>
                <a:endParaRPr lang="ko-Kore-KR" altLang="en-US" sz="40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1A4085-8CB7-D1FA-642D-6C3B31B554F2}"/>
                  </a:ext>
                </a:extLst>
              </p:cNvPr>
              <p:cNvSpPr txBox="1"/>
              <p:nvPr/>
            </p:nvSpPr>
            <p:spPr>
              <a:xfrm>
                <a:off x="-30969" y="1670281"/>
                <a:ext cx="242374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[1]</a:t>
                </a:r>
                <a:endParaRPr lang="ko-Kore-KR" altLang="en-US" sz="400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EED777-C875-DF33-192B-B3F27E3F4136}"/>
                  </a:ext>
                </a:extLst>
              </p:cNvPr>
              <p:cNvSpPr txBox="1"/>
              <p:nvPr/>
            </p:nvSpPr>
            <p:spPr>
              <a:xfrm>
                <a:off x="-32254" y="1792967"/>
                <a:ext cx="242374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[4]</a:t>
                </a:r>
                <a:endParaRPr lang="ko-Kore-KR" altLang="en-US" sz="4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379CE5-50F4-C7B8-A062-C5D1335A3117}"/>
                  </a:ext>
                </a:extLst>
              </p:cNvPr>
              <p:cNvSpPr txBox="1"/>
              <p:nvPr/>
            </p:nvSpPr>
            <p:spPr>
              <a:xfrm>
                <a:off x="-70724" y="1902568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[3,4]</a:t>
                </a:r>
                <a:endParaRPr lang="ko-Kore-KR" altLang="en-US" sz="400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8F716D-2B85-A1A6-1D3F-2696E021C79F}"/>
                  </a:ext>
                </a:extLst>
              </p:cNvPr>
              <p:cNvSpPr txBox="1"/>
              <p:nvPr/>
            </p:nvSpPr>
            <p:spPr>
              <a:xfrm>
                <a:off x="-32254" y="2016211"/>
                <a:ext cx="242374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[2]</a:t>
                </a:r>
                <a:endParaRPr lang="ko-Kore-KR" altLang="en-US" sz="400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B2F4BF-F298-7E36-4389-D6DF622D2A93}"/>
                  </a:ext>
                </a:extLst>
              </p:cNvPr>
              <p:cNvSpPr txBox="1"/>
              <p:nvPr/>
            </p:nvSpPr>
            <p:spPr>
              <a:xfrm>
                <a:off x="-69970" y="2146277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[1,3]</a:t>
                </a:r>
                <a:endParaRPr lang="ko-Kore-KR" altLang="en-US" sz="400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78CE37-0E0B-D0B1-EE44-D9139583A128}"/>
                  </a:ext>
                </a:extLst>
              </p:cNvPr>
              <p:cNvSpPr txBox="1"/>
              <p:nvPr/>
            </p:nvSpPr>
            <p:spPr>
              <a:xfrm>
                <a:off x="-70726" y="2264699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[1,2]</a:t>
                </a:r>
                <a:endParaRPr lang="ko-Kore-KR" altLang="en-US" sz="400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FAC785-3D2A-7CD0-2E41-D7D192254C96}"/>
                  </a:ext>
                </a:extLst>
              </p:cNvPr>
              <p:cNvSpPr txBox="1"/>
              <p:nvPr/>
            </p:nvSpPr>
            <p:spPr>
              <a:xfrm>
                <a:off x="-71484" y="2372513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[2,3]</a:t>
                </a:r>
                <a:endParaRPr lang="ko-Kore-KR" altLang="en-US" sz="400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F594C8-37E9-F1F1-E0AC-2CF4D16AAE6B}"/>
                  </a:ext>
                </a:extLst>
              </p:cNvPr>
              <p:cNvSpPr txBox="1"/>
              <p:nvPr/>
            </p:nvSpPr>
            <p:spPr>
              <a:xfrm>
                <a:off x="-109956" y="2495033"/>
                <a:ext cx="319318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[1,2,3]</a:t>
                </a:r>
                <a:endParaRPr lang="ko-Kore-KR" altLang="en-US" sz="400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FC1B7EB-3AC0-3F1C-45C3-CEB50E51DFB9}"/>
                  </a:ext>
                </a:extLst>
              </p:cNvPr>
              <p:cNvSpPr txBox="1"/>
              <p:nvPr/>
            </p:nvSpPr>
            <p:spPr>
              <a:xfrm>
                <a:off x="-71484" y="2615630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[2,4]</a:t>
                </a:r>
                <a:endParaRPr lang="ko-Kore-KR" altLang="en-US" sz="400" dirty="0"/>
              </a:p>
            </p:txBody>
          </p:sp>
        </p:grpSp>
        <p:sp>
          <p:nvSpPr>
            <p:cNvPr id="88" name="TextBox 87"/>
            <p:cNvSpPr txBox="1"/>
            <p:nvPr/>
          </p:nvSpPr>
          <p:spPr>
            <a:xfrm>
              <a:off x="610229" y="2770212"/>
              <a:ext cx="125547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smtClean="0">
                  <a:solidFill>
                    <a:schemeClr val="tx2"/>
                  </a:solidFill>
                </a:rPr>
                <a:t>Label 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별 데이터의 수 </a:t>
              </a:r>
              <a:r>
                <a:rPr lang="en-US" altLang="ko-KR" sz="600" b="1" dirty="0" smtClean="0">
                  <a:solidFill>
                    <a:schemeClr val="tx2"/>
                  </a:solidFill>
                </a:rPr>
                <a:t>(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총 </a:t>
              </a:r>
              <a:r>
                <a:rPr lang="en-US" altLang="ko-KR" sz="600" b="1" dirty="0" smtClean="0">
                  <a:solidFill>
                    <a:schemeClr val="tx2"/>
                  </a:solidFill>
                </a:rPr>
                <a:t>6239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개</a:t>
              </a:r>
              <a:r>
                <a:rPr lang="en-US" altLang="ko-KR" sz="600" b="1" dirty="0" smtClean="0">
                  <a:solidFill>
                    <a:schemeClr val="tx2"/>
                  </a:solidFill>
                </a:rPr>
                <a:t>)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04" name="그룹 103"/>
          <p:cNvGrpSpPr/>
          <p:nvPr/>
        </p:nvGrpSpPr>
        <p:grpSpPr>
          <a:xfrm>
            <a:off x="2205198" y="1655300"/>
            <a:ext cx="3967002" cy="1303545"/>
            <a:chOff x="2221480" y="690100"/>
            <a:chExt cx="4236242" cy="1392016"/>
          </a:xfrm>
        </p:grpSpPr>
        <p:grpSp>
          <p:nvGrpSpPr>
            <p:cNvPr id="102" name="그룹 101"/>
            <p:cNvGrpSpPr/>
            <p:nvPr/>
          </p:nvGrpSpPr>
          <p:grpSpPr>
            <a:xfrm>
              <a:off x="2221480" y="690100"/>
              <a:ext cx="4236242" cy="1211414"/>
              <a:chOff x="2623923" y="695411"/>
              <a:chExt cx="6443877" cy="1842719"/>
            </a:xfrm>
          </p:grpSpPr>
          <p:pic>
            <p:nvPicPr>
              <p:cNvPr id="99" name="image3.png"/>
              <p:cNvPicPr/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2623923" y="695411"/>
                <a:ext cx="2163650" cy="1836537"/>
              </a:xfrm>
              <a:prstGeom prst="rect">
                <a:avLst/>
              </a:prstGeom>
              <a:ln/>
            </p:spPr>
          </p:pic>
          <p:pic>
            <p:nvPicPr>
              <p:cNvPr id="100" name="image49.png"/>
              <p:cNvPicPr/>
              <p:nvPr/>
            </p:nvPicPr>
            <p:blipFill>
              <a:blip r:embed="rId5"/>
              <a:srcRect l="139" r="139"/>
              <a:stretch>
                <a:fillRect/>
              </a:stretch>
            </p:blipFill>
            <p:spPr>
              <a:xfrm>
                <a:off x="4767269" y="700291"/>
                <a:ext cx="2153503" cy="1831658"/>
              </a:xfrm>
              <a:prstGeom prst="rect">
                <a:avLst/>
              </a:prstGeom>
              <a:ln/>
            </p:spPr>
          </p:pic>
          <p:pic>
            <p:nvPicPr>
              <p:cNvPr id="101" name="image58.png"/>
              <p:cNvPicPr/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6920772" y="715693"/>
                <a:ext cx="2147028" cy="1822437"/>
              </a:xfrm>
              <a:prstGeom prst="rect">
                <a:avLst/>
              </a:prstGeom>
              <a:ln/>
            </p:spPr>
          </p:pic>
        </p:grpSp>
        <p:sp>
          <p:nvSpPr>
            <p:cNvPr id="103" name="TextBox 102"/>
            <p:cNvSpPr txBox="1"/>
            <p:nvPr/>
          </p:nvSpPr>
          <p:spPr>
            <a:xfrm>
              <a:off x="3844505" y="1897450"/>
              <a:ext cx="98777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 err="1" smtClean="0">
                  <a:solidFill>
                    <a:schemeClr val="tx2"/>
                  </a:solidFill>
                </a:rPr>
                <a:t>모델별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 </a:t>
              </a:r>
              <a:r>
                <a:rPr lang="en-US" altLang="ko-KR" sz="600" b="1" dirty="0">
                  <a:solidFill>
                    <a:schemeClr val="tx2"/>
                  </a:solidFill>
                </a:rPr>
                <a:t>Confusion Matrix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214702" y="3201167"/>
            <a:ext cx="1905112" cy="1711656"/>
            <a:chOff x="212734" y="2879725"/>
            <a:chExt cx="1905112" cy="1711656"/>
          </a:xfrm>
        </p:grpSpPr>
        <p:pic>
          <p:nvPicPr>
            <p:cNvPr id="111" name="image62.png"/>
            <p:cNvPicPr/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212734" y="2879725"/>
              <a:ext cx="1905112" cy="1435431"/>
            </a:xfrm>
            <a:prstGeom prst="rect">
              <a:avLst/>
            </a:prstGeom>
            <a:ln/>
          </p:spPr>
        </p:pic>
        <p:sp>
          <p:nvSpPr>
            <p:cNvPr id="112" name="TextBox 111"/>
            <p:cNvSpPr txBox="1"/>
            <p:nvPr/>
          </p:nvSpPr>
          <p:spPr>
            <a:xfrm>
              <a:off x="730715" y="4406715"/>
              <a:ext cx="86914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/>
                  </a:solidFill>
                </a:rPr>
                <a:t>설계한 </a:t>
              </a:r>
              <a:r>
                <a:rPr lang="en-US" altLang="ko-KR" sz="600" b="1" dirty="0" smtClean="0">
                  <a:solidFill>
                    <a:schemeClr val="tx2"/>
                  </a:solidFill>
                </a:rPr>
                <a:t>U-Net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의 구조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16" name="그룹 115"/>
          <p:cNvGrpSpPr/>
          <p:nvPr/>
        </p:nvGrpSpPr>
        <p:grpSpPr>
          <a:xfrm>
            <a:off x="2205198" y="3077039"/>
            <a:ext cx="3967002" cy="1813224"/>
            <a:chOff x="2316958" y="2086438"/>
            <a:chExt cx="4236242" cy="1936287"/>
          </a:xfrm>
        </p:grpSpPr>
        <p:grpSp>
          <p:nvGrpSpPr>
            <p:cNvPr id="110" name="그룹 109"/>
            <p:cNvGrpSpPr/>
            <p:nvPr/>
          </p:nvGrpSpPr>
          <p:grpSpPr>
            <a:xfrm>
              <a:off x="2316958" y="2086438"/>
              <a:ext cx="4236242" cy="1817321"/>
              <a:chOff x="2819400" y="2891021"/>
              <a:chExt cx="7772400" cy="3334311"/>
            </a:xfrm>
          </p:grpSpPr>
          <p:pic>
            <p:nvPicPr>
              <p:cNvPr id="106" name="그림 105" descr="텍스트, 스크린샷, 그래픽 디자인, 그래픽이(가) 표시된 사진&#10;&#10;자동 생성된 설명">
                <a:extLst>
                  <a:ext uri="{FF2B5EF4-FFF2-40B4-BE49-F238E27FC236}">
                    <a16:creationId xmlns:a16="http://schemas.microsoft.com/office/drawing/2014/main" id="{39D38F0C-7133-6CE3-B690-4DD15600A1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94"/>
              <a:stretch/>
            </p:blipFill>
            <p:spPr>
              <a:xfrm>
                <a:off x="2819400" y="4936259"/>
                <a:ext cx="7772400" cy="1289073"/>
              </a:xfrm>
              <a:prstGeom prst="rect">
                <a:avLst/>
              </a:prstGeom>
            </p:spPr>
          </p:pic>
          <p:pic>
            <p:nvPicPr>
              <p:cNvPr id="107" name="그림 106" descr="스크린샷, 블랙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6E713F19-B715-105C-3715-48F1761B26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356"/>
              <a:stretch/>
            </p:blipFill>
            <p:spPr>
              <a:xfrm>
                <a:off x="2819400" y="3417177"/>
                <a:ext cx="7772400" cy="1317700"/>
              </a:xfrm>
              <a:prstGeom prst="rect">
                <a:avLst/>
              </a:prstGeom>
            </p:spPr>
          </p:pic>
          <p:pic>
            <p:nvPicPr>
              <p:cNvPr id="108" name="그림 107" descr="텍스트, 폰트, 그래픽, 다채로움이(가) 표시된 사진&#10;&#10;자동 생성된 설명">
                <a:extLst>
                  <a:ext uri="{FF2B5EF4-FFF2-40B4-BE49-F238E27FC236}">
                    <a16:creationId xmlns:a16="http://schemas.microsoft.com/office/drawing/2014/main" id="{C13E5494-7AC6-C821-170B-8A9B6F93FE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1246" y="2891021"/>
                <a:ext cx="3309598" cy="476498"/>
              </a:xfrm>
              <a:prstGeom prst="rect">
                <a:avLst/>
              </a:prstGeom>
            </p:spPr>
          </p:pic>
          <p:sp>
            <p:nvSpPr>
              <p:cNvPr id="109" name="아래쪽 화살표[D] 1083">
                <a:extLst>
                  <a:ext uri="{FF2B5EF4-FFF2-40B4-BE49-F238E27FC236}">
                    <a16:creationId xmlns:a16="http://schemas.microsoft.com/office/drawing/2014/main" id="{57BE5C88-2FBD-B3D1-2B19-3FD1D0BBFA6D}"/>
                  </a:ext>
                </a:extLst>
              </p:cNvPr>
              <p:cNvSpPr/>
              <p:nvPr/>
            </p:nvSpPr>
            <p:spPr>
              <a:xfrm>
                <a:off x="6456434" y="4477736"/>
                <a:ext cx="498331" cy="588198"/>
              </a:xfrm>
              <a:prstGeom prst="downArrow">
                <a:avLst>
                  <a:gd name="adj1" fmla="val 50000"/>
                  <a:gd name="adj2" fmla="val 6109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4030552" y="3838059"/>
              <a:ext cx="80663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smtClean="0">
                  <a:solidFill>
                    <a:schemeClr val="tx2"/>
                  </a:solidFill>
                </a:rPr>
                <a:t>Segmentation 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결과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121" name="TextBox 120"/>
          <p:cNvSpPr txBox="1"/>
          <p:nvPr/>
        </p:nvSpPr>
        <p:spPr>
          <a:xfrm>
            <a:off x="6207896" y="652304"/>
            <a:ext cx="285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철강 불량 검출 </a:t>
            </a:r>
            <a:r>
              <a:rPr lang="en-US" altLang="ko-KR" sz="1000" b="1" dirty="0" smtClean="0"/>
              <a:t>AI </a:t>
            </a:r>
            <a:r>
              <a:rPr lang="ko-KR" altLang="en-US" sz="1000" b="1" dirty="0" smtClean="0"/>
              <a:t>모델</a:t>
            </a:r>
            <a:r>
              <a:rPr lang="ko-KR" altLang="en-US" sz="1000" dirty="0" smtClean="0"/>
              <a:t>입니다</a:t>
            </a:r>
            <a:r>
              <a:rPr lang="en-US" altLang="ko-KR" sz="1000" dirty="0" smtClean="0"/>
              <a:t>.</a:t>
            </a:r>
            <a:r>
              <a:rPr lang="ko-KR" altLang="en-US" sz="1000" dirty="0"/>
              <a:t> 학습 데이터들은 </a:t>
            </a:r>
            <a:r>
              <a:rPr lang="ko-KR" altLang="en-US" sz="1000" u="sng" dirty="0"/>
              <a:t>긴 직사각형 형태의 흑백이미지</a:t>
            </a:r>
            <a:r>
              <a:rPr lang="ko-KR" altLang="en-US" sz="1000" dirty="0"/>
              <a:t>로 기존 모델 적용이 어려운 문제가 있었습니다</a:t>
            </a:r>
            <a:r>
              <a:rPr lang="en-US" altLang="ko-KR" sz="1000" dirty="0"/>
              <a:t>. </a:t>
            </a:r>
            <a:r>
              <a:rPr lang="ko-KR" altLang="en-US" sz="1000" dirty="0" smtClean="0"/>
              <a:t>데이터 전처리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데이터 불균형 해소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자체 모델 작성을 목표로 진행하였습니다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 smtClean="0"/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정확도 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20%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향상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이미지를 정방 이미지로 자른 뒤 </a:t>
            </a:r>
            <a:r>
              <a:rPr lang="ko-KR" altLang="en-US" sz="1000" dirty="0" err="1" smtClean="0"/>
              <a:t>임계값보다</a:t>
            </a:r>
            <a:r>
              <a:rPr lang="ko-KR" altLang="en-US" sz="1000" dirty="0" smtClean="0"/>
              <a:t> 낮은 이미지는 삭제</a:t>
            </a:r>
            <a:r>
              <a:rPr lang="en-US" altLang="ko-KR" sz="1000" dirty="0" smtClean="0"/>
              <a:t>, multi-label </a:t>
            </a:r>
            <a:r>
              <a:rPr lang="ko-KR" altLang="en-US" sz="1000" dirty="0" smtClean="0"/>
              <a:t>제거 후 학습을 진행해 기존 </a:t>
            </a:r>
            <a:r>
              <a:rPr lang="en-US" altLang="ko-KR" sz="1000" u="sng" dirty="0" smtClean="0"/>
              <a:t>60%</a:t>
            </a:r>
            <a:r>
              <a:rPr lang="ko-KR" altLang="en-US" sz="1000" u="sng" dirty="0" smtClean="0"/>
              <a:t>의 </a:t>
            </a:r>
            <a:r>
              <a:rPr lang="en-US" altLang="ko-KR" sz="1000" u="sng" dirty="0" smtClean="0"/>
              <a:t>f1 score</a:t>
            </a:r>
            <a:r>
              <a:rPr lang="ko-KR" altLang="en-US" sz="1000" u="sng" dirty="0" smtClean="0"/>
              <a:t>를 </a:t>
            </a:r>
            <a:r>
              <a:rPr lang="en-US" altLang="ko-KR" sz="1000" u="sng" dirty="0" smtClean="0"/>
              <a:t>70~80%</a:t>
            </a:r>
            <a:r>
              <a:rPr lang="ko-KR" altLang="en-US" sz="1000" u="sng" dirty="0" smtClean="0"/>
              <a:t>까지 향상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 smtClean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DCGAN –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데이터 불균형 해소</a:t>
            </a:r>
            <a:endParaRPr lang="en-US" altLang="ko-KR" sz="1000" b="1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 smtClean="0"/>
              <a:t>클래스별</a:t>
            </a:r>
            <a:r>
              <a:rPr lang="ko-KR" altLang="en-US" sz="1000" dirty="0" smtClean="0"/>
              <a:t> </a:t>
            </a:r>
            <a:r>
              <a:rPr lang="ko-KR" altLang="en-US" sz="1000" u="sng" dirty="0"/>
              <a:t>최대 </a:t>
            </a:r>
            <a:r>
              <a:rPr lang="en-US" altLang="ko-KR" sz="1000" u="sng" dirty="0"/>
              <a:t>20:1</a:t>
            </a:r>
            <a:r>
              <a:rPr lang="ko-KR" altLang="en-US" sz="1000" u="sng" dirty="0"/>
              <a:t>의 데이터 </a:t>
            </a:r>
            <a:r>
              <a:rPr lang="ko-KR" altLang="en-US" sz="1000" u="sng" dirty="0" smtClean="0"/>
              <a:t>비율</a:t>
            </a:r>
            <a:r>
              <a:rPr lang="ko-KR" altLang="en-US" sz="1000" dirty="0" smtClean="0"/>
              <a:t>을 </a:t>
            </a:r>
            <a:r>
              <a:rPr lang="en-US" altLang="ko-KR" sz="1000" dirty="0" smtClean="0"/>
              <a:t>DCGAN</a:t>
            </a:r>
            <a:r>
              <a:rPr lang="ko-KR" altLang="en-US" sz="1000" dirty="0" smtClean="0"/>
              <a:t> 적용을 통해 </a:t>
            </a:r>
            <a:r>
              <a:rPr lang="en-US" altLang="ko-KR" sz="1000" u="sng" dirty="0" smtClean="0"/>
              <a:t>8:1</a:t>
            </a:r>
            <a:r>
              <a:rPr lang="ko-KR" altLang="en-US" sz="1000" u="sng" dirty="0" smtClean="0"/>
              <a:t>까지 낮추어 해소</a:t>
            </a:r>
            <a:r>
              <a:rPr lang="ko-KR" altLang="en-US" sz="1000" dirty="0" smtClean="0"/>
              <a:t>하여 </a:t>
            </a:r>
            <a:r>
              <a:rPr lang="ko-KR" altLang="en-US" sz="1000" u="sng" dirty="0" smtClean="0"/>
              <a:t>최소 </a:t>
            </a:r>
            <a:r>
              <a:rPr lang="en-US" altLang="ko-KR" sz="1000" u="sng" dirty="0" smtClean="0"/>
              <a:t>30% </a:t>
            </a:r>
            <a:r>
              <a:rPr lang="ko-KR" altLang="en-US" sz="1000" u="sng" dirty="0" smtClean="0"/>
              <a:t>이상의 정확도를 향상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97%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의 검출 모델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CNN, </a:t>
            </a:r>
            <a:r>
              <a:rPr lang="en-US" altLang="ko-KR" sz="1000" dirty="0" err="1" smtClean="0"/>
              <a:t>ResNet</a:t>
            </a:r>
            <a:r>
              <a:rPr lang="en-US" altLang="ko-KR" sz="1000" dirty="0" smtClean="0"/>
              <a:t>, </a:t>
            </a:r>
            <a:r>
              <a:rPr lang="en-US" altLang="ko-KR" sz="1000" dirty="0" err="1" smtClean="0"/>
              <a:t>EfficientNet</a:t>
            </a:r>
            <a:r>
              <a:rPr lang="ko-KR" altLang="en-US" sz="1000" dirty="0" smtClean="0"/>
              <a:t>의 다양한 모델들에</a:t>
            </a:r>
            <a:r>
              <a:rPr lang="ko-KR" altLang="en-US" sz="1000" u="sng" dirty="0" smtClean="0"/>
              <a:t> </a:t>
            </a:r>
            <a:r>
              <a:rPr lang="ko-KR" altLang="en-US" sz="1000" dirty="0" smtClean="0"/>
              <a:t>최적의 </a:t>
            </a:r>
            <a:r>
              <a:rPr lang="ko-KR" altLang="en-US" sz="1000" dirty="0" err="1" smtClean="0"/>
              <a:t>전처리를</a:t>
            </a:r>
            <a:r>
              <a:rPr lang="ko-KR" altLang="en-US" sz="1000" dirty="0" smtClean="0"/>
              <a:t> 찾아 </a:t>
            </a:r>
            <a:r>
              <a:rPr lang="ko-KR" altLang="en-US" sz="1000" dirty="0" smtClean="0"/>
              <a:t>적용하여 </a:t>
            </a:r>
            <a:r>
              <a:rPr lang="ko-KR" altLang="en-US" sz="1000" dirty="0" smtClean="0"/>
              <a:t>각각 </a:t>
            </a:r>
            <a:r>
              <a:rPr lang="en-US" altLang="ko-KR" sz="1000" dirty="0" smtClean="0"/>
              <a:t>89%, 83%, </a:t>
            </a:r>
            <a:r>
              <a:rPr lang="ko-KR" altLang="en-US" sz="1000" dirty="0" smtClean="0"/>
              <a:t> </a:t>
            </a:r>
            <a:r>
              <a:rPr lang="en-US" altLang="ko-KR" sz="1000" u="sng" dirty="0" smtClean="0"/>
              <a:t>97%</a:t>
            </a:r>
            <a:r>
              <a:rPr lang="ko-KR" altLang="en-US" sz="1000" u="sng" dirty="0" smtClean="0"/>
              <a:t>의 정확도를 가진 모델을 개발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 </a:t>
            </a:r>
          </a:p>
          <a:p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Segmentation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결함 분류 </a:t>
            </a:r>
            <a:r>
              <a:rPr lang="ko-KR" altLang="en-US" sz="1000" u="sng" dirty="0" smtClean="0"/>
              <a:t>결과의 </a:t>
            </a:r>
            <a:r>
              <a:rPr lang="ko-KR" altLang="en-US" sz="1000" u="sng" dirty="0"/>
              <a:t>이유를 </a:t>
            </a:r>
            <a:r>
              <a:rPr lang="ko-KR" altLang="en-US" sz="1000" u="sng" dirty="0" smtClean="0"/>
              <a:t>사용자가 직접 눈으로 파악</a:t>
            </a:r>
            <a:r>
              <a:rPr lang="ko-KR" altLang="en-US" sz="1000" dirty="0" smtClean="0"/>
              <a:t>할 수 있도록 </a:t>
            </a:r>
            <a:r>
              <a:rPr lang="en-US" altLang="ko-KR" sz="1000" dirty="0" smtClean="0"/>
              <a:t>U-Net</a:t>
            </a:r>
            <a:r>
              <a:rPr lang="ko-KR" altLang="en-US" sz="1000" dirty="0" smtClean="0"/>
              <a:t>을 이용한 </a:t>
            </a:r>
            <a:r>
              <a:rPr lang="en-US" altLang="ko-KR" sz="1000" u="sng" dirty="0" smtClean="0"/>
              <a:t>Detection </a:t>
            </a:r>
            <a:r>
              <a:rPr lang="ko-KR" altLang="en-US" sz="1000" u="sng" dirty="0" smtClean="0"/>
              <a:t>모델을 추가적으로 개발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</a:p>
        </p:txBody>
      </p:sp>
      <p:grpSp>
        <p:nvGrpSpPr>
          <p:cNvPr id="44" name="그룹 43"/>
          <p:cNvGrpSpPr/>
          <p:nvPr/>
        </p:nvGrpSpPr>
        <p:grpSpPr>
          <a:xfrm>
            <a:off x="2240280" y="712788"/>
            <a:ext cx="3874763" cy="704762"/>
            <a:chOff x="2362199" y="4174371"/>
            <a:chExt cx="4137743" cy="752594"/>
          </a:xfrm>
        </p:grpSpPr>
        <p:grpSp>
          <p:nvGrpSpPr>
            <p:cNvPr id="45" name="그룹 44"/>
            <p:cNvGrpSpPr/>
            <p:nvPr/>
          </p:nvGrpSpPr>
          <p:grpSpPr>
            <a:xfrm>
              <a:off x="2362199" y="4174371"/>
              <a:ext cx="4137743" cy="558281"/>
              <a:chOff x="-2590264" y="2985156"/>
              <a:chExt cx="3754246" cy="506538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6914D753-4603-3886-EF96-2106ADEED9EA}"/>
                  </a:ext>
                </a:extLst>
              </p:cNvPr>
              <p:cNvGrpSpPr/>
              <p:nvPr/>
            </p:nvGrpSpPr>
            <p:grpSpPr>
              <a:xfrm>
                <a:off x="-112887" y="2985156"/>
                <a:ext cx="1276869" cy="506538"/>
                <a:chOff x="-1907" y="18497530"/>
                <a:chExt cx="3358745" cy="1332425"/>
              </a:xfrm>
            </p:grpSpPr>
            <p:pic>
              <p:nvPicPr>
                <p:cNvPr id="50" name="Picture 16">
                  <a:extLst>
                    <a:ext uri="{FF2B5EF4-FFF2-40B4-BE49-F238E27FC236}">
                      <a16:creationId xmlns:a16="http://schemas.microsoft.com/office/drawing/2014/main" id="{68B0AD47-6413-776D-9D1E-C092B6C3835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584" t="39204" r="37123" b="24408"/>
                <a:stretch/>
              </p:blipFill>
              <p:spPr bwMode="auto">
                <a:xfrm>
                  <a:off x="-1907" y="18497530"/>
                  <a:ext cx="1326149" cy="13217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" name="Picture 18">
                  <a:extLst>
                    <a:ext uri="{FF2B5EF4-FFF2-40B4-BE49-F238E27FC236}">
                      <a16:creationId xmlns:a16="http://schemas.microsoft.com/office/drawing/2014/main" id="{39F7925C-F4E9-1719-E33E-A06A802FA1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705" t="51181" r="37398" b="14510"/>
                <a:stretch/>
              </p:blipFill>
              <p:spPr bwMode="auto">
                <a:xfrm>
                  <a:off x="1982367" y="18515793"/>
                  <a:ext cx="1374471" cy="13141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2" name="오른쪽 화살표[R] 52">
                  <a:extLst>
                    <a:ext uri="{FF2B5EF4-FFF2-40B4-BE49-F238E27FC236}">
                      <a16:creationId xmlns:a16="http://schemas.microsoft.com/office/drawing/2014/main" id="{6973D373-2FB9-F44B-9330-DF6C2AE90B9B}"/>
                    </a:ext>
                  </a:extLst>
                </p:cNvPr>
                <p:cNvSpPr/>
                <p:nvPr/>
              </p:nvSpPr>
              <p:spPr>
                <a:xfrm>
                  <a:off x="1471586" y="19011107"/>
                  <a:ext cx="419803" cy="323535"/>
                </a:xfrm>
                <a:prstGeom prst="rightArrow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  <p:pic>
            <p:nvPicPr>
              <p:cNvPr id="48" name="그림 47" descr="블랙, 화이트, 모노크롬, 흑백 사진이(가) 표시된 사진&#10;&#10;자동 생성된 설명">
                <a:extLst>
                  <a:ext uri="{FF2B5EF4-FFF2-40B4-BE49-F238E27FC236}">
                    <a16:creationId xmlns:a16="http://schemas.microsoft.com/office/drawing/2014/main" id="{62933BBD-0613-0C51-B3D3-76B1A72970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590264" y="3058507"/>
                <a:ext cx="2209800" cy="353568"/>
              </a:xfrm>
              <a:prstGeom prst="rect">
                <a:avLst/>
              </a:prstGeom>
            </p:spPr>
          </p:pic>
          <p:sp>
            <p:nvSpPr>
              <p:cNvPr id="49" name="아래쪽 화살표[D] 57">
                <a:extLst>
                  <a:ext uri="{FF2B5EF4-FFF2-40B4-BE49-F238E27FC236}">
                    <a16:creationId xmlns:a16="http://schemas.microsoft.com/office/drawing/2014/main" id="{0E2B5B1C-27C1-11C4-34D9-9B5BA0FF4F18}"/>
                  </a:ext>
                </a:extLst>
              </p:cNvPr>
              <p:cNvSpPr/>
              <p:nvPr/>
            </p:nvSpPr>
            <p:spPr>
              <a:xfrm rot="16200000">
                <a:off x="-315534" y="3160796"/>
                <a:ext cx="136201" cy="148990"/>
              </a:xfrm>
              <a:prstGeom prst="downArrow">
                <a:avLst>
                  <a:gd name="adj1" fmla="val 50000"/>
                  <a:gd name="adj2" fmla="val 6109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4021204" y="4742299"/>
              <a:ext cx="83548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/>
                  </a:solidFill>
                </a:rPr>
                <a:t>데이터 전처리 과정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43" name="object 2"/>
          <p:cNvSpPr txBox="1">
            <a:spLocks noGrp="1"/>
          </p:cNvSpPr>
          <p:nvPr>
            <p:ph type="title"/>
          </p:nvPr>
        </p:nvSpPr>
        <p:spPr>
          <a:xfrm>
            <a:off x="147014" y="104053"/>
            <a:ext cx="3010440" cy="337272"/>
          </a:xfrm>
          <a:prstGeom prst="rect">
            <a:avLst/>
          </a:prstGeom>
          <a:noFill/>
        </p:spPr>
        <p:txBody>
          <a:bodyPr vert="horz" wrap="non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100" dirty="0" smtClean="0">
                <a:solidFill>
                  <a:schemeClr val="bg1"/>
                </a:solidFill>
                <a:latin typeface="Arial MT"/>
                <a:cs typeface="Arial" panose="020B0604020202020204" pitchFamily="34" charset="0"/>
              </a:rPr>
              <a:t>01. </a:t>
            </a:r>
            <a:r>
              <a:rPr lang="en-US" sz="2100" dirty="0" smtClean="0">
                <a:solidFill>
                  <a:schemeClr val="bg1"/>
                </a:solidFill>
                <a:latin typeface="Arial MT"/>
                <a:cs typeface="Arial" panose="020B0604020202020204" pitchFamily="34" charset="0"/>
              </a:rPr>
              <a:t>Smart Factory - AI</a:t>
            </a:r>
            <a:endParaRPr sz="2100" dirty="0">
              <a:solidFill>
                <a:schemeClr val="bg1"/>
              </a:solidFill>
              <a:latin typeface="Arial M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76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104053"/>
            <a:ext cx="4067139" cy="337272"/>
          </a:xfrm>
          <a:prstGeom prst="rect">
            <a:avLst/>
          </a:prstGeom>
        </p:spPr>
        <p:txBody>
          <a:bodyPr vert="horz" wrap="non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100" spc="10" dirty="0" smtClean="0">
                <a:solidFill>
                  <a:srgbClr val="FFFFFF"/>
                </a:solidFill>
                <a:latin typeface="Arial MT"/>
                <a:cs typeface="Arial" panose="020B0604020202020204" pitchFamily="34" charset="0"/>
              </a:rPr>
              <a:t>01. Smart </a:t>
            </a:r>
            <a:r>
              <a:rPr lang="en-US" sz="2100" spc="10" dirty="0" smtClean="0">
                <a:solidFill>
                  <a:srgbClr val="FFFFFF"/>
                </a:solidFill>
                <a:latin typeface="Arial MT"/>
                <a:cs typeface="Arial" panose="020B0604020202020204" pitchFamily="34" charset="0"/>
              </a:rPr>
              <a:t>Factory – Capturing</a:t>
            </a:r>
            <a:endParaRPr sz="2100" dirty="0">
              <a:latin typeface="Arial MT"/>
              <a:cs typeface="Arial" panose="020B0604020202020204" pitchFamily="34" charset="0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34823" y="1283856"/>
            <a:ext cx="4377494" cy="3324254"/>
            <a:chOff x="461644" y="746126"/>
            <a:chExt cx="3588121" cy="2954801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2"/>
            <a:srcRect l="2274" t="13" r="17681" b="-13"/>
            <a:stretch/>
          </p:blipFill>
          <p:spPr>
            <a:xfrm>
              <a:off x="461644" y="746126"/>
              <a:ext cx="3588121" cy="277698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710828" y="3523106"/>
              <a:ext cx="1498155" cy="177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chemeClr val="tx2"/>
                  </a:solidFill>
                </a:rPr>
                <a:t>촬영부터 저장까지 흐름도</a:t>
              </a:r>
              <a:r>
                <a:rPr lang="en-US" altLang="ko-KR" sz="700" b="1" dirty="0" smtClean="0">
                  <a:solidFill>
                    <a:schemeClr val="tx2"/>
                  </a:solidFill>
                </a:rPr>
                <a:t>(</a:t>
              </a:r>
              <a:r>
                <a:rPr lang="ko-KR" altLang="en-US" sz="700" b="1" dirty="0" smtClean="0">
                  <a:solidFill>
                    <a:schemeClr val="tx2"/>
                  </a:solidFill>
                </a:rPr>
                <a:t>위에서 아래로</a:t>
              </a:r>
              <a:r>
                <a:rPr lang="en-US" altLang="ko-KR" sz="700" b="1" dirty="0" smtClean="0">
                  <a:solidFill>
                    <a:schemeClr val="tx2"/>
                  </a:solidFill>
                </a:rPr>
                <a:t>)</a:t>
              </a:r>
              <a:endParaRPr lang="ko-KR" altLang="en-US" sz="7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724400" y="822325"/>
            <a:ext cx="4038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이미지를 촬영부터 데이터의 저장까지 자동화한 </a:t>
            </a:r>
            <a:r>
              <a:rPr lang="en-US" altLang="ko-KR" sz="1000" b="1" dirty="0" smtClean="0"/>
              <a:t>APP</a:t>
            </a:r>
            <a:r>
              <a:rPr lang="ko-KR" altLang="en-US" sz="1000" b="1" dirty="0" smtClean="0"/>
              <a:t>입니다</a:t>
            </a:r>
            <a:r>
              <a:rPr lang="en-US" altLang="ko-KR" sz="1000" b="1" dirty="0" smtClean="0"/>
              <a:t>.</a:t>
            </a:r>
            <a:r>
              <a:rPr lang="en-US" altLang="ko-KR" sz="1000" dirty="0" smtClean="0"/>
              <a:t> Backend </a:t>
            </a:r>
            <a:r>
              <a:rPr lang="ko-KR" altLang="en-US" sz="1000" dirty="0" smtClean="0"/>
              <a:t>프레임워크의 계획부터 배포까지 모든 단계를 수행했습니다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Noise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 제거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(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편집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)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 기능 제작</a:t>
            </a:r>
            <a:endParaRPr lang="en-US" altLang="ko-KR" sz="1000" b="1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촬영 </a:t>
            </a:r>
            <a:r>
              <a:rPr lang="en-US" altLang="ko-KR" sz="1000" dirty="0" smtClean="0"/>
              <a:t>Noise </a:t>
            </a:r>
            <a:r>
              <a:rPr lang="ko-KR" altLang="en-US" sz="1000" dirty="0" smtClean="0"/>
              <a:t>제거 전 </a:t>
            </a:r>
            <a:r>
              <a:rPr lang="en-US" altLang="ko-KR" sz="1000" u="sng" dirty="0" smtClean="0"/>
              <a:t>10% </a:t>
            </a:r>
            <a:r>
              <a:rPr lang="ko-KR" altLang="en-US" sz="1000" u="sng" dirty="0" smtClean="0"/>
              <a:t>미만의 </a:t>
            </a:r>
            <a:r>
              <a:rPr lang="ko-KR" altLang="en-US" sz="1000" u="sng" dirty="0" err="1" smtClean="0"/>
              <a:t>검출율을</a:t>
            </a:r>
            <a:r>
              <a:rPr lang="ko-KR" altLang="en-US" sz="1000" u="sng" dirty="0" smtClean="0"/>
              <a:t> </a:t>
            </a:r>
            <a:r>
              <a:rPr lang="en-US" altLang="ko-KR" sz="1000" u="sng" dirty="0" smtClean="0"/>
              <a:t>90</a:t>
            </a:r>
            <a:r>
              <a:rPr lang="en-US" altLang="ko-KR" sz="1000" u="sng" dirty="0"/>
              <a:t>% </a:t>
            </a:r>
            <a:r>
              <a:rPr lang="ko-KR" altLang="en-US" sz="1000" u="sng" dirty="0" smtClean="0"/>
              <a:t>이상</a:t>
            </a:r>
            <a:r>
              <a:rPr lang="ko-KR" altLang="en-US" sz="1000" dirty="0" smtClean="0"/>
              <a:t>으로 높였습니다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r>
              <a:rPr lang="en-US" altLang="ko-KR" sz="1000" b="1" dirty="0" err="1" smtClean="0">
                <a:solidFill>
                  <a:schemeClr val="tx2"/>
                </a:solidFill>
              </a:rPr>
              <a:t>Firestore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이용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MySQL</a:t>
            </a:r>
            <a:r>
              <a:rPr lang="ko-KR" altLang="en-US" sz="1000" dirty="0" smtClean="0"/>
              <a:t>에는 </a:t>
            </a:r>
            <a:r>
              <a:rPr lang="ko-KR" altLang="en-US" sz="1000" u="sng" dirty="0" smtClean="0"/>
              <a:t>두 이미지를 하나의 </a:t>
            </a:r>
            <a:r>
              <a:rPr lang="en-US" altLang="ko-KR" sz="1000" u="sng" dirty="0" smtClean="0"/>
              <a:t>Tuple</a:t>
            </a:r>
            <a:r>
              <a:rPr lang="ko-KR" altLang="en-US" sz="1000" u="sng" dirty="0" smtClean="0"/>
              <a:t>에 저장하지 못하는 문제</a:t>
            </a:r>
            <a:r>
              <a:rPr lang="ko-KR" altLang="en-US" sz="1000" dirty="0" smtClean="0"/>
              <a:t>가 있어 </a:t>
            </a:r>
            <a:r>
              <a:rPr lang="en-US" altLang="ko-KR" sz="1000" dirty="0" err="1" smtClean="0"/>
              <a:t>Firestore</a:t>
            </a:r>
            <a:r>
              <a:rPr lang="ko-KR" altLang="en-US" sz="1000" dirty="0" smtClean="0"/>
              <a:t>를 이용하여 </a:t>
            </a:r>
            <a:r>
              <a:rPr lang="ko-KR" altLang="en-US" sz="1000" u="sng" dirty="0" smtClean="0"/>
              <a:t>이미지를 </a:t>
            </a:r>
            <a:r>
              <a:rPr lang="en-US" altLang="ko-KR" sz="1000" u="sng" dirty="0" smtClean="0"/>
              <a:t>URL</a:t>
            </a:r>
            <a:r>
              <a:rPr lang="ko-KR" altLang="en-US" sz="1000" u="sng" dirty="0" smtClean="0"/>
              <a:t>로 바꾸어 해결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JPA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를 이용한 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API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서버 구축</a:t>
            </a:r>
            <a:endParaRPr lang="en-US" altLang="ko-KR" sz="1000" b="1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u="sng" dirty="0" err="1" smtClean="0"/>
              <a:t>퀴리</a:t>
            </a:r>
            <a:r>
              <a:rPr lang="ko-KR" altLang="en-US" sz="1000" u="sng" dirty="0" smtClean="0"/>
              <a:t> 최적화</a:t>
            </a:r>
            <a:r>
              <a:rPr lang="ko-KR" altLang="en-US" sz="1000" dirty="0" smtClean="0"/>
              <a:t>와 </a:t>
            </a:r>
            <a:r>
              <a:rPr lang="ko-KR" altLang="en-US" sz="1000" u="sng" dirty="0" smtClean="0"/>
              <a:t>비동기 처리를 이용</a:t>
            </a:r>
            <a:r>
              <a:rPr lang="ko-KR" altLang="en-US" sz="1000" dirty="0" smtClean="0"/>
              <a:t>한 </a:t>
            </a:r>
            <a:r>
              <a:rPr lang="en-US" altLang="ko-KR" sz="1000" dirty="0" smtClean="0"/>
              <a:t>API </a:t>
            </a:r>
            <a:r>
              <a:rPr lang="ko-KR" altLang="en-US" sz="1000" dirty="0" smtClean="0"/>
              <a:t>최적화를 통해 데이터 로드에 필요한 </a:t>
            </a:r>
            <a:r>
              <a:rPr lang="ko-KR" altLang="en-US" sz="1000" u="sng" dirty="0" smtClean="0"/>
              <a:t>시간을 </a:t>
            </a:r>
            <a:r>
              <a:rPr lang="en-US" altLang="ko-KR" sz="1000" u="sng" dirty="0" smtClean="0"/>
              <a:t>10~20% </a:t>
            </a:r>
            <a:r>
              <a:rPr lang="ko-KR" altLang="en-US" sz="1000" u="sng" dirty="0" smtClean="0"/>
              <a:t>줄였습니다</a:t>
            </a:r>
            <a:r>
              <a:rPr lang="en-US" altLang="ko-KR" sz="1000" u="sng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촬영용 </a:t>
            </a:r>
            <a:r>
              <a:rPr lang="ko-KR" altLang="en-US" sz="1000" u="sng" dirty="0" smtClean="0"/>
              <a:t>구조물 설계와 기능적 결함 해결의 분리</a:t>
            </a:r>
            <a:r>
              <a:rPr lang="ko-KR" altLang="en-US" sz="1000" dirty="0" smtClean="0"/>
              <a:t>를 가능하게 해 구축에 필요한 </a:t>
            </a:r>
            <a:r>
              <a:rPr lang="ko-KR" altLang="en-US" sz="1000" u="sng" dirty="0" smtClean="0"/>
              <a:t>시간을 </a:t>
            </a:r>
            <a:r>
              <a:rPr lang="en-US" altLang="ko-KR" sz="1000" u="sng" dirty="0" smtClean="0"/>
              <a:t>50% </a:t>
            </a:r>
            <a:r>
              <a:rPr lang="ko-KR" altLang="en-US" sz="1000" u="sng" dirty="0" smtClean="0"/>
              <a:t>이상 절약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 smtClean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H2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서버를 이용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테스트에서 필요한 </a:t>
            </a:r>
            <a:r>
              <a:rPr lang="ko-KR" altLang="en-US" sz="1000" u="sng" dirty="0" smtClean="0"/>
              <a:t>물질적 비용을 없애고 시간적 비용을 절약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 smtClean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Docker</a:t>
            </a:r>
            <a:r>
              <a:rPr lang="ko-KR" altLang="en-US" sz="1000" dirty="0" smtClean="0"/>
              <a:t>와  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AWS EC2</a:t>
            </a:r>
            <a:r>
              <a:rPr lang="ko-KR" altLang="en-US" sz="1000" dirty="0" smtClean="0"/>
              <a:t>에 서버 배포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이를 통해 </a:t>
            </a:r>
            <a:r>
              <a:rPr lang="en-US" altLang="ko-KR" sz="1000" u="sng" dirty="0" smtClean="0"/>
              <a:t>Docker</a:t>
            </a:r>
            <a:r>
              <a:rPr lang="ko-KR" altLang="en-US" sz="1000" u="sng" dirty="0" smtClean="0"/>
              <a:t>와 </a:t>
            </a:r>
            <a:r>
              <a:rPr lang="en-US" altLang="ko-KR" sz="1000" u="sng" dirty="0" smtClean="0"/>
              <a:t>EC2</a:t>
            </a:r>
            <a:r>
              <a:rPr lang="ko-KR" altLang="en-US" sz="1000" u="sng" dirty="0" smtClean="0"/>
              <a:t>의 연관성을 익히고 </a:t>
            </a:r>
            <a:r>
              <a:rPr lang="ko-KR" altLang="en-US" sz="1000" u="sng" dirty="0" err="1" smtClean="0"/>
              <a:t>백엔드</a:t>
            </a:r>
            <a:r>
              <a:rPr lang="ko-KR" altLang="en-US" sz="1000" u="sng" dirty="0" smtClean="0"/>
              <a:t> </a:t>
            </a:r>
            <a:r>
              <a:rPr lang="ko-KR" altLang="en-US" sz="1000" u="sng" dirty="0"/>
              <a:t>프레임워크를 설계하는 역량</a:t>
            </a:r>
            <a:r>
              <a:rPr lang="ko-KR" altLang="en-US" sz="1000" dirty="0"/>
              <a:t>을 기를 수 </a:t>
            </a:r>
            <a:r>
              <a:rPr lang="ko-KR" altLang="en-US" sz="1000" dirty="0" smtClean="0"/>
              <a:t>있었습니다</a:t>
            </a:r>
            <a:r>
              <a:rPr lang="en-US" altLang="ko-KR" sz="1000" dirty="0" smtClean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 smtClean="0"/>
          </a:p>
          <a:p>
            <a:r>
              <a:rPr lang="ko-KR" altLang="en-US" sz="1000" dirty="0" smtClean="0"/>
              <a:t>위 경험들은 </a:t>
            </a:r>
            <a:r>
              <a:rPr lang="en-US" altLang="ko-KR" sz="1000" dirty="0" err="1"/>
              <a:t>Elasticbeanstalk</a:t>
            </a:r>
            <a:r>
              <a:rPr lang="ko-KR" altLang="en-US" sz="1000" dirty="0"/>
              <a:t>와 </a:t>
            </a:r>
            <a:r>
              <a:rPr lang="en-US" altLang="ko-KR" sz="1000" dirty="0"/>
              <a:t>GitHub Action</a:t>
            </a:r>
            <a:r>
              <a:rPr lang="ko-KR" altLang="en-US" sz="1000" dirty="0"/>
              <a:t>을 이용한 </a:t>
            </a:r>
            <a:r>
              <a:rPr lang="en-US" altLang="ko-KR" sz="1000" u="sng" dirty="0"/>
              <a:t>CI/CD</a:t>
            </a:r>
            <a:r>
              <a:rPr lang="ko-KR" altLang="en-US" sz="1000" u="sng" dirty="0"/>
              <a:t> </a:t>
            </a:r>
            <a:r>
              <a:rPr lang="ko-KR" altLang="en-US" sz="1000" u="sng" dirty="0" smtClean="0"/>
              <a:t>구축</a:t>
            </a:r>
            <a:r>
              <a:rPr lang="ko-KR" altLang="en-US" sz="1000" dirty="0" smtClean="0"/>
              <a:t>으로 발전하여 </a:t>
            </a:r>
            <a:r>
              <a:rPr lang="ko-KR" altLang="en-US" sz="1000" u="sng" dirty="0"/>
              <a:t>소프트웨어 개발 라이프사이클을 간소화하고 </a:t>
            </a:r>
            <a:r>
              <a:rPr lang="ko-KR" altLang="en-US" sz="1000" u="sng" dirty="0" smtClean="0"/>
              <a:t>가속화</a:t>
            </a:r>
            <a:r>
              <a:rPr lang="ko-KR" altLang="en-US" sz="1000" dirty="0" smtClean="0"/>
              <a:t>하는 경험을 만들었습니다</a:t>
            </a:r>
            <a:r>
              <a:rPr lang="en-US" altLang="ko-KR" sz="1000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104053"/>
            <a:ext cx="3979977" cy="33727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100" spc="10" dirty="0" smtClean="0">
                <a:solidFill>
                  <a:srgbClr val="FFFFFF"/>
                </a:solidFill>
                <a:latin typeface="Arial MT"/>
                <a:cs typeface="Arial" panose="020B0604020202020204" pitchFamily="34" charset="0"/>
              </a:rPr>
              <a:t>01. Smart </a:t>
            </a:r>
            <a:r>
              <a:rPr lang="en-US" altLang="ko-KR" sz="2100" spc="10" dirty="0">
                <a:solidFill>
                  <a:srgbClr val="FFFFFF"/>
                </a:solidFill>
                <a:latin typeface="Arial MT"/>
                <a:cs typeface="Arial" panose="020B0604020202020204" pitchFamily="34" charset="0"/>
              </a:rPr>
              <a:t>Factory – </a:t>
            </a:r>
            <a:r>
              <a:rPr lang="en-US" altLang="ko-KR" sz="2100" spc="10" dirty="0" smtClean="0">
                <a:solidFill>
                  <a:srgbClr val="FFFFFF"/>
                </a:solidFill>
                <a:latin typeface="Arial MT"/>
                <a:cs typeface="Arial" panose="020B0604020202020204" pitchFamily="34" charset="0"/>
              </a:rPr>
              <a:t>Service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48200" y="1355725"/>
            <a:ext cx="3657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Flutter</a:t>
            </a:r>
            <a:r>
              <a:rPr lang="ko-KR" altLang="en-US" sz="1000" b="1" dirty="0" smtClean="0"/>
              <a:t>를 이용해 만든 </a:t>
            </a:r>
            <a:r>
              <a:rPr lang="en-US" altLang="ko-KR" sz="1000" b="1" dirty="0" smtClean="0"/>
              <a:t>GUI</a:t>
            </a:r>
            <a:r>
              <a:rPr lang="ko-KR" altLang="en-US" sz="1000" b="1" dirty="0" smtClean="0"/>
              <a:t>기반의 데이터 관리 응용 </a:t>
            </a:r>
            <a:r>
              <a:rPr lang="en-US" altLang="ko-KR" sz="1000" b="1" dirty="0" smtClean="0"/>
              <a:t>APP</a:t>
            </a:r>
            <a:r>
              <a:rPr lang="ko-KR" altLang="en-US" sz="1000" dirty="0" smtClean="0"/>
              <a:t>입니다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이미지 다운로드 최적화</a:t>
            </a:r>
            <a:r>
              <a:rPr lang="en-US" altLang="ko-KR" sz="1000" dirty="0" smtClean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u="sng" dirty="0" err="1" smtClean="0"/>
              <a:t>캐싱</a:t>
            </a:r>
            <a:r>
              <a:rPr lang="ko-KR" altLang="en-US" sz="1000" u="sng" dirty="0" smtClean="0"/>
              <a:t> 전략을 사용</a:t>
            </a:r>
            <a:r>
              <a:rPr lang="ko-KR" altLang="en-US" sz="1000" dirty="0" smtClean="0"/>
              <a:t>하여 </a:t>
            </a:r>
            <a:r>
              <a:rPr lang="ko-KR" altLang="en-US" sz="1000" u="sng" dirty="0" smtClean="0"/>
              <a:t>리소스 사용률을 최적화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u="sng" dirty="0" smtClean="0"/>
              <a:t>모든 이미지를 한번에 필요한 만큼만 다운</a:t>
            </a:r>
            <a:r>
              <a:rPr lang="ko-KR" altLang="en-US" sz="1000" dirty="0" smtClean="0"/>
              <a:t> 받게 하여 </a:t>
            </a:r>
            <a:r>
              <a:rPr lang="ko-KR" altLang="en-US" sz="1000" u="sng" dirty="0" smtClean="0"/>
              <a:t>리소스의 사용률을 최적화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관계도 최적화를 통한 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UI/UX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개선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u="sng" dirty="0" smtClean="0"/>
              <a:t>3</a:t>
            </a:r>
            <a:r>
              <a:rPr lang="ko-KR" altLang="en-US" sz="1000" u="sng" dirty="0" smtClean="0"/>
              <a:t>개 이하의 상속 관계</a:t>
            </a:r>
            <a:r>
              <a:rPr lang="ko-KR" altLang="en-US" sz="1000" dirty="0" smtClean="0"/>
              <a:t>로 스크린 </a:t>
            </a:r>
            <a:r>
              <a:rPr lang="ko-KR" altLang="en-US" sz="1000" u="sng" dirty="0" err="1" smtClean="0"/>
              <a:t>관계도를</a:t>
            </a:r>
            <a:r>
              <a:rPr lang="ko-KR" altLang="en-US" sz="1000" u="sng" dirty="0" smtClean="0"/>
              <a:t> 최적화</a:t>
            </a:r>
            <a:r>
              <a:rPr lang="ko-KR" altLang="en-US" sz="1000" dirty="0" smtClean="0"/>
              <a:t>하여 사용자가 빠르게 </a:t>
            </a:r>
            <a:r>
              <a:rPr lang="en-US" altLang="ko-KR" sz="1000" dirty="0" smtClean="0"/>
              <a:t>App</a:t>
            </a:r>
            <a:r>
              <a:rPr lang="ko-KR" altLang="en-US" sz="1000" dirty="0"/>
              <a:t>을</a:t>
            </a:r>
            <a:r>
              <a:rPr lang="ko-KR" altLang="en-US" sz="1000" dirty="0" smtClean="0"/>
              <a:t> 이해할 수 있도록 만들었습니다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상단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하단의 좌우로 영역을 구분하여 </a:t>
            </a:r>
            <a:r>
              <a:rPr lang="ko-KR" altLang="en-US" sz="1000" u="sng" dirty="0" smtClean="0"/>
              <a:t>원본과 결함을 비교하기 쉽게 </a:t>
            </a:r>
            <a:r>
              <a:rPr lang="en-US" altLang="ko-KR" sz="1000" u="sng" dirty="0" smtClean="0"/>
              <a:t>UI</a:t>
            </a:r>
            <a:r>
              <a:rPr lang="ko-KR" altLang="en-US" sz="1000" u="sng" dirty="0" smtClean="0"/>
              <a:t>를 구성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데이터 시각화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사용자가 데이터를 파악하기 쉽게 그래프를 이용한 </a:t>
            </a:r>
            <a:r>
              <a:rPr lang="ko-KR" altLang="en-US" sz="1000" u="sng" dirty="0" smtClean="0"/>
              <a:t>데이터 시각화를 진행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u="sng" dirty="0" err="1" smtClean="0"/>
              <a:t>클래스간</a:t>
            </a:r>
            <a:r>
              <a:rPr lang="ko-KR" altLang="en-US" sz="1000" u="sng" dirty="0" smtClean="0"/>
              <a:t> 데이터 비교</a:t>
            </a:r>
            <a:r>
              <a:rPr lang="ko-KR" altLang="en-US" sz="1000" dirty="0" smtClean="0"/>
              <a:t>를 쉽게 할 수 있게 만들었습니다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사용자는 </a:t>
            </a:r>
            <a:r>
              <a:rPr lang="ko-KR" altLang="en-US" sz="1000" u="sng" dirty="0" smtClean="0"/>
              <a:t>아직 발견하지 못한 문제를 쉽게 인지하고 대비</a:t>
            </a:r>
            <a:r>
              <a:rPr lang="ko-KR" altLang="en-US" sz="1000" dirty="0" smtClean="0"/>
              <a:t>할 수 있습니다</a:t>
            </a:r>
            <a:r>
              <a:rPr lang="en-US" altLang="ko-KR" sz="1000" dirty="0" smtClean="0"/>
              <a:t>.</a:t>
            </a:r>
            <a:r>
              <a:rPr lang="ko-KR" altLang="en-US" sz="1000" dirty="0" smtClean="0"/>
              <a:t> </a:t>
            </a:r>
            <a:endParaRPr lang="en-US" altLang="ko-KR" sz="1000" dirty="0" smtClean="0"/>
          </a:p>
          <a:p>
            <a:endParaRPr lang="ko-KR" altLang="en-US" sz="1000" dirty="0"/>
          </a:p>
        </p:txBody>
      </p:sp>
      <p:grpSp>
        <p:nvGrpSpPr>
          <p:cNvPr id="4" name="그룹 3"/>
          <p:cNvGrpSpPr/>
          <p:nvPr/>
        </p:nvGrpSpPr>
        <p:grpSpPr>
          <a:xfrm>
            <a:off x="914400" y="737017"/>
            <a:ext cx="2971800" cy="4214473"/>
            <a:chOff x="914400" y="737017"/>
            <a:chExt cx="2971800" cy="4214473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4400" y="737017"/>
              <a:ext cx="2971800" cy="4214473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945688" y="4632325"/>
              <a:ext cx="90922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 smtClean="0">
                  <a:solidFill>
                    <a:schemeClr val="tx2"/>
                  </a:solidFill>
                </a:rPr>
                <a:t>APP </a:t>
              </a:r>
              <a:r>
                <a:rPr lang="ko-KR" altLang="en-US" sz="700" b="1" dirty="0" smtClean="0">
                  <a:solidFill>
                    <a:schemeClr val="tx2"/>
                  </a:solidFill>
                </a:rPr>
                <a:t>서비스 흐름도</a:t>
              </a:r>
              <a:endParaRPr lang="ko-KR" altLang="en-US" sz="700" b="1" dirty="0">
                <a:solidFill>
                  <a:schemeClr val="tx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104053"/>
            <a:ext cx="3827578" cy="33727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100" spc="10" dirty="0" smtClean="0">
                <a:solidFill>
                  <a:srgbClr val="FFFFFF"/>
                </a:solidFill>
                <a:latin typeface="Arial MT"/>
                <a:cs typeface="Arial" panose="020B0604020202020204" pitchFamily="34" charset="0"/>
              </a:rPr>
              <a:t>01. Smart </a:t>
            </a:r>
            <a:r>
              <a:rPr lang="en-US" altLang="ko-KR" sz="2100" spc="10" dirty="0">
                <a:solidFill>
                  <a:srgbClr val="FFFFFF"/>
                </a:solidFill>
                <a:latin typeface="Arial MT"/>
                <a:cs typeface="Arial" panose="020B0604020202020204" pitchFamily="34" charset="0"/>
              </a:rPr>
              <a:t>Factory – Service</a:t>
            </a:r>
            <a:endParaRPr sz="2100" dirty="0">
              <a:latin typeface="Arial MT"/>
              <a:cs typeface="Arial MT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34823" y="669925"/>
            <a:ext cx="8756765" cy="3990450"/>
            <a:chOff x="134823" y="910193"/>
            <a:chExt cx="8756765" cy="399045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823" y="1279525"/>
              <a:ext cx="4726306" cy="274481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2401" y="2031288"/>
              <a:ext cx="4929187" cy="2869355"/>
            </a:xfrm>
            <a:prstGeom prst="rect">
              <a:avLst/>
            </a:prstGeom>
          </p:spPr>
        </p:pic>
        <p:cxnSp>
          <p:nvCxnSpPr>
            <p:cNvPr id="14" name="꺾인 연결선 13"/>
            <p:cNvCxnSpPr/>
            <p:nvPr/>
          </p:nvCxnSpPr>
          <p:spPr>
            <a:xfrm>
              <a:off x="3048000" y="2955925"/>
              <a:ext cx="2133600" cy="990600"/>
            </a:xfrm>
            <a:prstGeom prst="bentConnector3">
              <a:avLst>
                <a:gd name="adj1" fmla="val -298"/>
              </a:avLst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3316070" y="402434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rgbClr val="C00000"/>
                  </a:solidFill>
                </a:rPr>
                <a:t>확대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799293" y="910193"/>
              <a:ext cx="1160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rgbClr val="FF0000"/>
                  </a:solidFill>
                </a:rPr>
                <a:t>조건 설정</a:t>
              </a:r>
              <a:endParaRPr lang="en-US" altLang="ko-KR" dirty="0" smtClean="0">
                <a:solidFill>
                  <a:srgbClr val="FF0000"/>
                </a:solidFill>
              </a:endParaRPr>
            </a:p>
          </p:txBody>
        </p:sp>
        <p:cxnSp>
          <p:nvCxnSpPr>
            <p:cNvPr id="25" name="꺾인 연결선 24"/>
            <p:cNvCxnSpPr>
              <a:stCxn id="23" idx="1"/>
            </p:cNvCxnSpPr>
            <p:nvPr/>
          </p:nvCxnSpPr>
          <p:spPr>
            <a:xfrm rot="10800000" flipV="1">
              <a:off x="3429001" y="1094859"/>
              <a:ext cx="370293" cy="41326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2223119" y="3784074"/>
            <a:ext cx="85472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 smtClean="0">
                <a:solidFill>
                  <a:schemeClr val="tx2"/>
                </a:solidFill>
              </a:rPr>
              <a:t>조회 후 초기화면</a:t>
            </a:r>
            <a:endParaRPr lang="ko-KR" altLang="en-US" sz="700" b="1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96000" y="4660375"/>
            <a:ext cx="76495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 smtClean="0">
                <a:solidFill>
                  <a:schemeClr val="tx2"/>
                </a:solidFill>
              </a:rPr>
              <a:t>확대 이후 화면</a:t>
            </a:r>
            <a:endParaRPr lang="ko-KR" altLang="en-US" sz="7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46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1680</TotalTime>
  <Words>1429</Words>
  <Application>Microsoft Office PowerPoint</Application>
  <PresentationFormat>사용자 지정</PresentationFormat>
  <Paragraphs>252</Paragraphs>
  <Slides>18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Arial MT</vt:lpstr>
      <vt:lpstr>맑은 고딕</vt:lpstr>
      <vt:lpstr>Arial</vt:lpstr>
      <vt:lpstr>Calibri</vt:lpstr>
      <vt:lpstr>Times New Roman</vt:lpstr>
      <vt:lpstr>Office Theme</vt:lpstr>
      <vt:lpstr>PORTFOLIO</vt:lpstr>
      <vt:lpstr>PowerPoint 프레젠테이션</vt:lpstr>
      <vt:lpstr>PORTFOLIO  CONTENTS</vt:lpstr>
      <vt:lpstr>Smart Factory</vt:lpstr>
      <vt:lpstr>01. Smart Factory</vt:lpstr>
      <vt:lpstr>01. Smart Factory - AI</vt:lpstr>
      <vt:lpstr>01. Smart Factory – Capturing</vt:lpstr>
      <vt:lpstr>01. Smart Factory – Service</vt:lpstr>
      <vt:lpstr>01. Smart Factory – Service</vt:lpstr>
      <vt:lpstr>01 .Smart Factory – Service</vt:lpstr>
      <vt:lpstr>No Crime</vt:lpstr>
      <vt:lpstr>02. No Crime</vt:lpstr>
      <vt:lpstr>02. No Crime - FrontEnd</vt:lpstr>
      <vt:lpstr>02. No Crime - FrontEnd</vt:lpstr>
      <vt:lpstr>Navigation Robot</vt:lpstr>
      <vt:lpstr>PowerPoint 프레젠테이션</vt:lpstr>
      <vt:lpstr>PowerPoint 프레젠테이션</vt:lpstr>
      <vt:lpstr>End of Document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cp:lastModifiedBy>pc</cp:lastModifiedBy>
  <cp:revision>254</cp:revision>
  <cp:lastPrinted>2024-07-31T02:53:44Z</cp:lastPrinted>
  <dcterms:created xsi:type="dcterms:W3CDTF">2024-07-30T05:28:41Z</dcterms:created>
  <dcterms:modified xsi:type="dcterms:W3CDTF">2024-08-06T10:35:02Z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2024-07-11T00:00:00Z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2024-07-30T00:00:00Z</vt:filetime>
  </property>
</Properties>
</file>